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322" r:id="rId3"/>
    <p:sldId id="371" r:id="rId4"/>
    <p:sldId id="372" r:id="rId5"/>
    <p:sldId id="373" r:id="rId6"/>
    <p:sldId id="375" r:id="rId7"/>
    <p:sldId id="3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A6D3"/>
    <a:srgbClr val="495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88" autoAdjust="0"/>
    <p:restoredTop sz="76863" autoAdjust="0"/>
  </p:normalViewPr>
  <p:slideViewPr>
    <p:cSldViewPr snapToGrid="0">
      <p:cViewPr varScale="1">
        <p:scale>
          <a:sx n="100" d="100"/>
          <a:sy n="100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854BA-B193-474C-ABE7-7D8C8FBFDA42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DA4FC-8034-455C-8828-F7EF1CD1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4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A49E8-968B-4182-BF69-3CD17E319F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21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DA4FC-8034-455C-8828-F7EF1CD142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5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DA4FC-8034-455C-8828-F7EF1CD142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90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DA4FC-8034-455C-8828-F7EF1CD142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09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DA4FC-8034-455C-8828-F7EF1CD142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81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DA4FC-8034-455C-8828-F7EF1CD142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95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DA4FC-8034-455C-8828-F7EF1CD142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40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6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6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1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1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8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1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6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8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5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69AC5-27E9-4EDF-9D37-2DAA7EAC003E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3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495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2" name="Flowchart: Manual Input 1"/>
          <p:cNvSpPr/>
          <p:nvPr/>
        </p:nvSpPr>
        <p:spPr>
          <a:xfrm rot="5400000">
            <a:off x="4108300" y="-2130415"/>
            <a:ext cx="2189666" cy="1040627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51 w 10000"/>
              <a:gd name="connsiteY0" fmla="*/ 115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1 w 10000"/>
              <a:gd name="connsiteY4" fmla="*/ 115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51" y="115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51" y="1150"/>
                </a:lnTo>
                <a:close/>
              </a:path>
            </a:pathLst>
          </a:custGeom>
          <a:solidFill>
            <a:srgbClr val="87A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9" b="33045"/>
          <a:stretch/>
        </p:blipFill>
        <p:spPr bwMode="auto">
          <a:xfrm>
            <a:off x="686479" y="627472"/>
            <a:ext cx="2966110" cy="9585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84892" y="2612571"/>
            <a:ext cx="8308080" cy="1386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3600" cap="all" dirty="0">
                <a:solidFill>
                  <a:schemeClr val="bg1"/>
                </a:solidFill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Raise negotiation activity</a:t>
            </a:r>
          </a:p>
          <a:p>
            <a:endParaRPr lang="en-US" sz="3600" cap="all" dirty="0">
              <a:solidFill>
                <a:schemeClr val="bg1"/>
              </a:solidFill>
              <a:latin typeface="Acumin Pro" panose="020B050402020202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picture containing bottle&#10;&#10;Description automatically generated">
            <a:extLst>
              <a:ext uri="{FF2B5EF4-FFF2-40B4-BE49-F238E27FC236}">
                <a16:creationId xmlns:a16="http://schemas.microsoft.com/office/drawing/2014/main" id="{9DFA5E11-A4F9-5C47-8DCC-395B96BC50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460" y="5176554"/>
            <a:ext cx="2032000" cy="1600200"/>
          </a:xfrm>
          <a:prstGeom prst="rect">
            <a:avLst/>
          </a:prstGeom>
        </p:spPr>
      </p:pic>
      <p:pic>
        <p:nvPicPr>
          <p:cNvPr id="4" name="Picture 3" descr="Logo&#10;&#10;Description automatically generated with low confidence">
            <a:extLst>
              <a:ext uri="{FF2B5EF4-FFF2-40B4-BE49-F238E27FC236}">
                <a16:creationId xmlns:a16="http://schemas.microsoft.com/office/drawing/2014/main" id="{C761A736-D7E6-F37B-F183-32B375621AD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796" y="184798"/>
            <a:ext cx="722813" cy="58147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53F93D-EA8A-338F-94FD-88EE5B8B132B}"/>
              </a:ext>
            </a:extLst>
          </p:cNvPr>
          <p:cNvSpPr txBox="1"/>
          <p:nvPr/>
        </p:nvSpPr>
        <p:spPr>
          <a:xfrm>
            <a:off x="684892" y="3282453"/>
            <a:ext cx="7677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Acumin Pro" panose="020B0504020202020204" pitchFamily="34" charset="0"/>
              </a:rPr>
              <a:t>Hofner</a:t>
            </a:r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cumin Pro" panose="020B0504020202020204" pitchFamily="34" charset="0"/>
              </a:rPr>
              <a:t>Saphiere</a:t>
            </a:r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0"/>
              </a:rPr>
              <a:t>, D., </a:t>
            </a:r>
            <a:r>
              <a:rPr lang="en-US" sz="1200" dirty="0" err="1">
                <a:solidFill>
                  <a:schemeClr val="bg1"/>
                </a:solidFill>
                <a:latin typeface="Acumin Pro" panose="020B0504020202020204" pitchFamily="34" charset="0"/>
              </a:rPr>
              <a:t>Kappler</a:t>
            </a:r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cumin Pro" panose="020B0504020202020204" pitchFamily="34" charset="0"/>
              </a:rPr>
              <a:t>Mikk</a:t>
            </a:r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0"/>
              </a:rPr>
              <a:t>, B., Ibrahim DeVries, B. (2005). Communication Highwire: Leveraging the Power in Diverse Communication Styles. Intercultural Press: Yarmouth, Maine. The explanations are adapted from </a:t>
            </a:r>
            <a:r>
              <a:rPr lang="en-US" sz="1200" dirty="0" err="1">
                <a:solidFill>
                  <a:schemeClr val="bg1"/>
                </a:solidFill>
                <a:latin typeface="Acumin Pro" panose="020B0504020202020204" pitchFamily="34" charset="0"/>
              </a:rPr>
              <a:t>Gudykunst</a:t>
            </a:r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0"/>
              </a:rPr>
              <a:t> and Ting-Toomey (1988) and training materials from Barbara </a:t>
            </a:r>
            <a:r>
              <a:rPr lang="en-US" sz="1200" dirty="0" err="1">
                <a:solidFill>
                  <a:schemeClr val="bg1"/>
                </a:solidFill>
                <a:latin typeface="Acumin Pro" panose="020B0504020202020204" pitchFamily="34" charset="0"/>
              </a:rPr>
              <a:t>Kappler</a:t>
            </a:r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cumin Pro" panose="020B0504020202020204" pitchFamily="34" charset="0"/>
              </a:rPr>
              <a:t>Mikk</a:t>
            </a:r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0"/>
              </a:rPr>
              <a:t> and Rhonda Davy.</a:t>
            </a:r>
          </a:p>
        </p:txBody>
      </p:sp>
    </p:spTree>
    <p:extLst>
      <p:ext uri="{BB962C8B-B14F-4D97-AF65-F5344CB8AC3E}">
        <p14:creationId xmlns:p14="http://schemas.microsoft.com/office/powerpoint/2010/main" val="36620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69" y="0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284575" y="187363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r>
                <a:rPr lang="en-US" sz="3200" cap="all" dirty="0">
                  <a:solidFill>
                    <a:schemeClr val="bg1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Raise negotiation activity</a:t>
              </a:r>
            </a:p>
          </p:txBody>
        </p:sp>
      </p:grp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9780F927-3219-3B99-2B6C-DC01D7C5CC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grpSp>
        <p:nvGrpSpPr>
          <p:cNvPr id="12" name="docshapegroup3">
            <a:extLst>
              <a:ext uri="{FF2B5EF4-FFF2-40B4-BE49-F238E27FC236}">
                <a16:creationId xmlns:a16="http://schemas.microsoft.com/office/drawing/2014/main" id="{1D30F7B5-5681-7F1B-7030-455A87DC18C2}"/>
              </a:ext>
            </a:extLst>
          </p:cNvPr>
          <p:cNvGrpSpPr>
            <a:grpSpLocks/>
          </p:cNvGrpSpPr>
          <p:nvPr/>
        </p:nvGrpSpPr>
        <p:grpSpPr bwMode="auto">
          <a:xfrm>
            <a:off x="3962237" y="2436214"/>
            <a:ext cx="4267526" cy="1985571"/>
            <a:chOff x="3385" y="184"/>
            <a:chExt cx="1455" cy="303"/>
          </a:xfrm>
          <a:solidFill>
            <a:srgbClr val="87A6D3"/>
          </a:solidFill>
        </p:grpSpPr>
        <p:sp>
          <p:nvSpPr>
            <p:cNvPr id="13" name="docshape4">
              <a:extLst>
                <a:ext uri="{FF2B5EF4-FFF2-40B4-BE49-F238E27FC236}">
                  <a16:creationId xmlns:a16="http://schemas.microsoft.com/office/drawing/2014/main" id="{D5C5410F-2E6A-C743-178F-CF7DD3B8AB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" y="191"/>
              <a:ext cx="1440" cy="288"/>
            </a:xfrm>
            <a:custGeom>
              <a:avLst/>
              <a:gdLst>
                <a:gd name="T0" fmla="+- 0 4472 3392"/>
                <a:gd name="T1" fmla="*/ T0 w 1440"/>
                <a:gd name="T2" fmla="+- 0 191 191"/>
                <a:gd name="T3" fmla="*/ 191 h 288"/>
                <a:gd name="T4" fmla="+- 0 4472 3392"/>
                <a:gd name="T5" fmla="*/ T4 w 1440"/>
                <a:gd name="T6" fmla="+- 0 263 191"/>
                <a:gd name="T7" fmla="*/ 263 h 288"/>
                <a:gd name="T8" fmla="+- 0 3392 3392"/>
                <a:gd name="T9" fmla="*/ T8 w 1440"/>
                <a:gd name="T10" fmla="+- 0 263 191"/>
                <a:gd name="T11" fmla="*/ 263 h 288"/>
                <a:gd name="T12" fmla="+- 0 3392 3392"/>
                <a:gd name="T13" fmla="*/ T12 w 1440"/>
                <a:gd name="T14" fmla="+- 0 407 191"/>
                <a:gd name="T15" fmla="*/ 407 h 288"/>
                <a:gd name="T16" fmla="+- 0 4472 3392"/>
                <a:gd name="T17" fmla="*/ T16 w 1440"/>
                <a:gd name="T18" fmla="+- 0 407 191"/>
                <a:gd name="T19" fmla="*/ 407 h 288"/>
                <a:gd name="T20" fmla="+- 0 4472 3392"/>
                <a:gd name="T21" fmla="*/ T20 w 1440"/>
                <a:gd name="T22" fmla="+- 0 479 191"/>
                <a:gd name="T23" fmla="*/ 479 h 288"/>
                <a:gd name="T24" fmla="+- 0 4832 3392"/>
                <a:gd name="T25" fmla="*/ T24 w 1440"/>
                <a:gd name="T26" fmla="+- 0 335 191"/>
                <a:gd name="T27" fmla="*/ 335 h 288"/>
                <a:gd name="T28" fmla="+- 0 4472 3392"/>
                <a:gd name="T29" fmla="*/ T28 w 1440"/>
                <a:gd name="T30" fmla="+- 0 191 191"/>
                <a:gd name="T31" fmla="*/ 191 h 2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440" h="288">
                  <a:moveTo>
                    <a:pt x="1080" y="0"/>
                  </a:moveTo>
                  <a:lnTo>
                    <a:pt x="1080" y="72"/>
                  </a:lnTo>
                  <a:lnTo>
                    <a:pt x="0" y="72"/>
                  </a:lnTo>
                  <a:lnTo>
                    <a:pt x="0" y="216"/>
                  </a:lnTo>
                  <a:lnTo>
                    <a:pt x="1080" y="216"/>
                  </a:lnTo>
                  <a:lnTo>
                    <a:pt x="1080" y="288"/>
                  </a:lnTo>
                  <a:lnTo>
                    <a:pt x="1440" y="144"/>
                  </a:lnTo>
                  <a:lnTo>
                    <a:pt x="1080" y="0"/>
                  </a:lnTo>
                  <a:close/>
                </a:path>
              </a:pathLst>
            </a:custGeom>
            <a:grpFill/>
            <a:ln w="57150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docshape5">
              <a:extLst>
                <a:ext uri="{FF2B5EF4-FFF2-40B4-BE49-F238E27FC236}">
                  <a16:creationId xmlns:a16="http://schemas.microsoft.com/office/drawing/2014/main" id="{3EF46F2E-FE77-C5CD-DDD1-2889C7601B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" y="191"/>
              <a:ext cx="1440" cy="288"/>
            </a:xfrm>
            <a:custGeom>
              <a:avLst/>
              <a:gdLst>
                <a:gd name="T0" fmla="+- 0 4472 3392"/>
                <a:gd name="T1" fmla="*/ T0 w 1440"/>
                <a:gd name="T2" fmla="+- 0 191 191"/>
                <a:gd name="T3" fmla="*/ 191 h 288"/>
                <a:gd name="T4" fmla="+- 0 4472 3392"/>
                <a:gd name="T5" fmla="*/ T4 w 1440"/>
                <a:gd name="T6" fmla="+- 0 263 191"/>
                <a:gd name="T7" fmla="*/ 263 h 288"/>
                <a:gd name="T8" fmla="+- 0 3392 3392"/>
                <a:gd name="T9" fmla="*/ T8 w 1440"/>
                <a:gd name="T10" fmla="+- 0 263 191"/>
                <a:gd name="T11" fmla="*/ 263 h 288"/>
                <a:gd name="T12" fmla="+- 0 3392 3392"/>
                <a:gd name="T13" fmla="*/ T12 w 1440"/>
                <a:gd name="T14" fmla="+- 0 407 191"/>
                <a:gd name="T15" fmla="*/ 407 h 288"/>
                <a:gd name="T16" fmla="+- 0 4472 3392"/>
                <a:gd name="T17" fmla="*/ T16 w 1440"/>
                <a:gd name="T18" fmla="+- 0 407 191"/>
                <a:gd name="T19" fmla="*/ 407 h 288"/>
                <a:gd name="T20" fmla="+- 0 4472 3392"/>
                <a:gd name="T21" fmla="*/ T20 w 1440"/>
                <a:gd name="T22" fmla="+- 0 479 191"/>
                <a:gd name="T23" fmla="*/ 479 h 288"/>
                <a:gd name="T24" fmla="+- 0 4832 3392"/>
                <a:gd name="T25" fmla="*/ T24 w 1440"/>
                <a:gd name="T26" fmla="+- 0 335 191"/>
                <a:gd name="T27" fmla="*/ 335 h 288"/>
                <a:gd name="T28" fmla="+- 0 4472 3392"/>
                <a:gd name="T29" fmla="*/ T28 w 1440"/>
                <a:gd name="T30" fmla="+- 0 191 191"/>
                <a:gd name="T31" fmla="*/ 191 h 2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440" h="288">
                  <a:moveTo>
                    <a:pt x="1080" y="0"/>
                  </a:moveTo>
                  <a:lnTo>
                    <a:pt x="1080" y="72"/>
                  </a:lnTo>
                  <a:lnTo>
                    <a:pt x="0" y="72"/>
                  </a:lnTo>
                  <a:lnTo>
                    <a:pt x="0" y="216"/>
                  </a:lnTo>
                  <a:lnTo>
                    <a:pt x="1080" y="216"/>
                  </a:lnTo>
                  <a:lnTo>
                    <a:pt x="1080" y="288"/>
                  </a:lnTo>
                  <a:lnTo>
                    <a:pt x="1440" y="144"/>
                  </a:lnTo>
                  <a:lnTo>
                    <a:pt x="1080" y="0"/>
                  </a:lnTo>
                  <a:close/>
                </a:path>
              </a:pathLst>
            </a:custGeom>
            <a:grpFill/>
            <a:ln w="57150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452076DD-0875-A9CA-5E72-16B405AE0F3A}"/>
              </a:ext>
            </a:extLst>
          </p:cNvPr>
          <p:cNvSpPr txBox="1"/>
          <p:nvPr/>
        </p:nvSpPr>
        <p:spPr>
          <a:xfrm>
            <a:off x="350729" y="1227551"/>
            <a:ext cx="3081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Acumin Pro" panose="020B0504020202020204" pitchFamily="34" charset="0"/>
              </a:rPr>
              <a:t>Direct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A8337B-47AE-0EC0-AF19-585CF74B5C1D}"/>
              </a:ext>
            </a:extLst>
          </p:cNvPr>
          <p:cNvSpPr txBox="1"/>
          <p:nvPr/>
        </p:nvSpPr>
        <p:spPr>
          <a:xfrm>
            <a:off x="350729" y="5562725"/>
            <a:ext cx="78913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The</a:t>
            </a:r>
            <a:r>
              <a:rPr lang="en-US" sz="2400" spc="-1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point</a:t>
            </a:r>
            <a:r>
              <a:rPr lang="en-US" sz="2400" spc="-2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is</a:t>
            </a:r>
            <a:r>
              <a:rPr lang="en-US" sz="2400" spc="-2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to</a:t>
            </a:r>
            <a:r>
              <a:rPr lang="en-US" sz="2400" spc="-1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get</a:t>
            </a:r>
            <a:r>
              <a:rPr lang="en-US" sz="2400" spc="-2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to</a:t>
            </a:r>
            <a:r>
              <a:rPr lang="en-US" sz="2400" spc="-1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the</a:t>
            </a:r>
            <a:r>
              <a:rPr lang="en-US" sz="2400" spc="-1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point.</a:t>
            </a:r>
            <a:r>
              <a:rPr lang="en-US" sz="2400" spc="-1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“Don’t</a:t>
            </a:r>
            <a:r>
              <a:rPr lang="en-US" sz="2400" spc="-2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beat</a:t>
            </a:r>
            <a:r>
              <a:rPr lang="en-US" sz="2400" spc="-5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around</a:t>
            </a:r>
            <a:r>
              <a:rPr lang="en-US" sz="2400" spc="-1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the</a:t>
            </a:r>
            <a:r>
              <a:rPr lang="en-US" sz="2400" spc="-1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bush.”</a:t>
            </a:r>
            <a:r>
              <a:rPr lang="en-US" sz="2400" spc="-1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Brevity</a:t>
            </a:r>
            <a:r>
              <a:rPr lang="en-US" sz="2400" spc="-1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and</a:t>
            </a:r>
            <a:r>
              <a:rPr lang="en-US" sz="2400" spc="-25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being linear are often rewarded.</a:t>
            </a:r>
          </a:p>
          <a:p>
            <a:endParaRPr lang="en-US" dirty="0">
              <a:latin typeface="Acumin Pro" panose="020B0504020202020204" pitchFamily="34" charset="0"/>
            </a:endParaRPr>
          </a:p>
        </p:txBody>
      </p:sp>
      <p:pic>
        <p:nvPicPr>
          <p:cNvPr id="2" name="Picture 1" descr="Logo&#10;&#10;Description automatically generated with low confidence">
            <a:extLst>
              <a:ext uri="{FF2B5EF4-FFF2-40B4-BE49-F238E27FC236}">
                <a16:creationId xmlns:a16="http://schemas.microsoft.com/office/drawing/2014/main" id="{640EF4E5-1E87-0BFF-AD01-1B57791FEF0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796" y="184798"/>
            <a:ext cx="722813" cy="581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85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cshape9">
            <a:extLst>
              <a:ext uri="{FF2B5EF4-FFF2-40B4-BE49-F238E27FC236}">
                <a16:creationId xmlns:a16="http://schemas.microsoft.com/office/drawing/2014/main" id="{21C9B872-713E-04F6-D819-67BFA625608D}"/>
              </a:ext>
            </a:extLst>
          </p:cNvPr>
          <p:cNvSpPr>
            <a:spLocks/>
          </p:cNvSpPr>
          <p:nvPr/>
        </p:nvSpPr>
        <p:spPr bwMode="auto">
          <a:xfrm rot="14528582">
            <a:off x="5781002" y="2819494"/>
            <a:ext cx="1186603" cy="2608604"/>
          </a:xfrm>
          <a:custGeom>
            <a:avLst/>
            <a:gdLst>
              <a:gd name="T0" fmla="+- 0 3983 3601"/>
              <a:gd name="T1" fmla="*/ T0 w 400"/>
              <a:gd name="T2" fmla="+- 0 -159 -161"/>
              <a:gd name="T3" fmla="*/ -159 h 739"/>
              <a:gd name="T4" fmla="+- 0 3963 3601"/>
              <a:gd name="T5" fmla="*/ T4 w 400"/>
              <a:gd name="T6" fmla="+- 0 -155 -161"/>
              <a:gd name="T7" fmla="*/ -155 h 739"/>
              <a:gd name="T8" fmla="+- 0 3945 3601"/>
              <a:gd name="T9" fmla="*/ T8 w 400"/>
              <a:gd name="T10" fmla="+- 0 -148 -161"/>
              <a:gd name="T11" fmla="*/ -148 h 739"/>
              <a:gd name="T12" fmla="+- 0 3928 3601"/>
              <a:gd name="T13" fmla="*/ T12 w 400"/>
              <a:gd name="T14" fmla="+- 0 -144 -161"/>
              <a:gd name="T15" fmla="*/ -144 h 739"/>
              <a:gd name="T16" fmla="+- 0 3899 3601"/>
              <a:gd name="T17" fmla="*/ T16 w 400"/>
              <a:gd name="T18" fmla="+- 0 -133 -161"/>
              <a:gd name="T19" fmla="*/ -133 h 739"/>
              <a:gd name="T20" fmla="+- 0 3879 3601"/>
              <a:gd name="T21" fmla="*/ T20 w 400"/>
              <a:gd name="T22" fmla="+- 0 -123 -161"/>
              <a:gd name="T23" fmla="*/ -123 h 739"/>
              <a:gd name="T24" fmla="+- 0 3861 3601"/>
              <a:gd name="T25" fmla="*/ T24 w 400"/>
              <a:gd name="T26" fmla="+- 0 -114 -161"/>
              <a:gd name="T27" fmla="*/ -114 h 739"/>
              <a:gd name="T28" fmla="+- 0 3845 3601"/>
              <a:gd name="T29" fmla="*/ T28 w 400"/>
              <a:gd name="T30" fmla="+- 0 -104 -161"/>
              <a:gd name="T31" fmla="*/ -104 h 739"/>
              <a:gd name="T32" fmla="+- 0 3818 3601"/>
              <a:gd name="T33" fmla="*/ T32 w 400"/>
              <a:gd name="T34" fmla="+- 0 -88 -161"/>
              <a:gd name="T35" fmla="*/ -88 h 739"/>
              <a:gd name="T36" fmla="+- 0 3802 3601"/>
              <a:gd name="T37" fmla="*/ T36 w 400"/>
              <a:gd name="T38" fmla="+- 0 -75 -161"/>
              <a:gd name="T39" fmla="*/ -75 h 739"/>
              <a:gd name="T40" fmla="+- 0 3769 3601"/>
              <a:gd name="T41" fmla="*/ T40 w 400"/>
              <a:gd name="T42" fmla="+- 0 -46 -161"/>
              <a:gd name="T43" fmla="*/ -46 h 739"/>
              <a:gd name="T44" fmla="+- 0 3747 3601"/>
              <a:gd name="T45" fmla="*/ T44 w 400"/>
              <a:gd name="T46" fmla="+- 0 -24 -161"/>
              <a:gd name="T47" fmla="*/ -24 h 739"/>
              <a:gd name="T48" fmla="+- 0 3730 3601"/>
              <a:gd name="T49" fmla="*/ T48 w 400"/>
              <a:gd name="T50" fmla="+- 0 -4 -161"/>
              <a:gd name="T51" fmla="*/ -4 h 739"/>
              <a:gd name="T52" fmla="+- 0 3711 3601"/>
              <a:gd name="T53" fmla="*/ T52 w 400"/>
              <a:gd name="T54" fmla="+- 0 20 -161"/>
              <a:gd name="T55" fmla="*/ 20 h 739"/>
              <a:gd name="T56" fmla="+- 0 3696 3601"/>
              <a:gd name="T57" fmla="*/ T56 w 400"/>
              <a:gd name="T58" fmla="+- 0 45 -161"/>
              <a:gd name="T59" fmla="*/ 45 h 739"/>
              <a:gd name="T60" fmla="+- 0 3681 3601"/>
              <a:gd name="T61" fmla="*/ T60 w 400"/>
              <a:gd name="T62" fmla="+- 0 70 -161"/>
              <a:gd name="T63" fmla="*/ 70 h 739"/>
              <a:gd name="T64" fmla="+- 0 3663 3601"/>
              <a:gd name="T65" fmla="*/ T64 w 400"/>
              <a:gd name="T66" fmla="+- 0 113 -161"/>
              <a:gd name="T67" fmla="*/ 113 h 739"/>
              <a:gd name="T68" fmla="+- 0 3651 3601"/>
              <a:gd name="T69" fmla="*/ T68 w 400"/>
              <a:gd name="T70" fmla="+- 0 149 -161"/>
              <a:gd name="T71" fmla="*/ 149 h 739"/>
              <a:gd name="T72" fmla="+- 0 3641 3601"/>
              <a:gd name="T73" fmla="*/ T72 w 400"/>
              <a:gd name="T74" fmla="+- 0 186 -161"/>
              <a:gd name="T75" fmla="*/ 186 h 739"/>
              <a:gd name="T76" fmla="+- 0 3636 3601"/>
              <a:gd name="T77" fmla="*/ T76 w 400"/>
              <a:gd name="T78" fmla="+- 0 225 -161"/>
              <a:gd name="T79" fmla="*/ 225 h 739"/>
              <a:gd name="T80" fmla="+- 0 3640 3601"/>
              <a:gd name="T81" fmla="*/ T80 w 400"/>
              <a:gd name="T82" fmla="+- 0 348 -161"/>
              <a:gd name="T83" fmla="*/ 348 h 739"/>
              <a:gd name="T84" fmla="+- 0 3663 3601"/>
              <a:gd name="T85" fmla="*/ T84 w 400"/>
              <a:gd name="T86" fmla="+- 0 429 -161"/>
              <a:gd name="T87" fmla="*/ 429 h 739"/>
              <a:gd name="T88" fmla="+- 0 3680 3601"/>
              <a:gd name="T89" fmla="*/ T88 w 400"/>
              <a:gd name="T90" fmla="+- 0 468 -161"/>
              <a:gd name="T91" fmla="*/ 468 h 739"/>
              <a:gd name="T92" fmla="+- 0 3601 3601"/>
              <a:gd name="T93" fmla="*/ T92 w 400"/>
              <a:gd name="T94" fmla="+- 0 537 -161"/>
              <a:gd name="T95" fmla="*/ 537 h 739"/>
              <a:gd name="T96" fmla="+- 0 3976 3601"/>
              <a:gd name="T97" fmla="*/ T96 w 400"/>
              <a:gd name="T98" fmla="+- 0 326 -161"/>
              <a:gd name="T99" fmla="*/ 326 h 739"/>
              <a:gd name="T100" fmla="+- 0 3861 3601"/>
              <a:gd name="T101" fmla="*/ T100 w 400"/>
              <a:gd name="T102" fmla="+- 0 366 -161"/>
              <a:gd name="T103" fmla="*/ 366 h 739"/>
              <a:gd name="T104" fmla="+- 0 3844 3601"/>
              <a:gd name="T105" fmla="*/ T104 w 400"/>
              <a:gd name="T106" fmla="+- 0 321 -161"/>
              <a:gd name="T107" fmla="*/ 321 h 739"/>
              <a:gd name="T108" fmla="+- 0 3840 3601"/>
              <a:gd name="T109" fmla="*/ T108 w 400"/>
              <a:gd name="T110" fmla="+- 0 293 -161"/>
              <a:gd name="T111" fmla="*/ 293 h 739"/>
              <a:gd name="T112" fmla="+- 0 3845 3601"/>
              <a:gd name="T113" fmla="*/ T112 w 400"/>
              <a:gd name="T114" fmla="+- 0 214 -161"/>
              <a:gd name="T115" fmla="*/ 214 h 739"/>
              <a:gd name="T116" fmla="+- 0 3881 3601"/>
              <a:gd name="T117" fmla="*/ T116 w 400"/>
              <a:gd name="T118" fmla="+- 0 137 -161"/>
              <a:gd name="T119" fmla="*/ 137 h 739"/>
              <a:gd name="T120" fmla="+- 0 3902 3601"/>
              <a:gd name="T121" fmla="*/ T120 w 400"/>
              <a:gd name="T122" fmla="+- 0 111 -161"/>
              <a:gd name="T123" fmla="*/ 111 h 739"/>
              <a:gd name="T124" fmla="+- 0 3917 3601"/>
              <a:gd name="T125" fmla="*/ T124 w 400"/>
              <a:gd name="T126" fmla="+- 0 96 -161"/>
              <a:gd name="T127" fmla="*/ 96 h 739"/>
              <a:gd name="T128" fmla="+- 0 3934 3601"/>
              <a:gd name="T129" fmla="*/ T128 w 400"/>
              <a:gd name="T130" fmla="+- 0 83 -161"/>
              <a:gd name="T131" fmla="*/ 83 h 739"/>
              <a:gd name="T132" fmla="+- 0 3954 3601"/>
              <a:gd name="T133" fmla="*/ T132 w 400"/>
              <a:gd name="T134" fmla="+- 0 70 -161"/>
              <a:gd name="T135" fmla="*/ 70 h 739"/>
              <a:gd name="T136" fmla="+- 0 3983 3601"/>
              <a:gd name="T137" fmla="*/ T136 w 400"/>
              <a:gd name="T138" fmla="+- 0 54 -161"/>
              <a:gd name="T139" fmla="*/ 54 h 739"/>
              <a:gd name="T140" fmla="+- 0 4001 3601"/>
              <a:gd name="T141" fmla="*/ T140 w 400"/>
              <a:gd name="T142" fmla="+- 0 -161 -161"/>
              <a:gd name="T143" fmla="*/ -161 h 73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</a:cxnLst>
            <a:rect l="0" t="0" r="r" b="b"/>
            <a:pathLst>
              <a:path w="400" h="739">
                <a:moveTo>
                  <a:pt x="400" y="0"/>
                </a:moveTo>
                <a:lnTo>
                  <a:pt x="382" y="2"/>
                </a:lnTo>
                <a:lnTo>
                  <a:pt x="371" y="5"/>
                </a:lnTo>
                <a:lnTo>
                  <a:pt x="362" y="6"/>
                </a:lnTo>
                <a:lnTo>
                  <a:pt x="353" y="9"/>
                </a:lnTo>
                <a:lnTo>
                  <a:pt x="344" y="13"/>
                </a:lnTo>
                <a:lnTo>
                  <a:pt x="335" y="15"/>
                </a:lnTo>
                <a:lnTo>
                  <a:pt x="327" y="17"/>
                </a:lnTo>
                <a:lnTo>
                  <a:pt x="318" y="21"/>
                </a:lnTo>
                <a:lnTo>
                  <a:pt x="298" y="28"/>
                </a:lnTo>
                <a:lnTo>
                  <a:pt x="289" y="33"/>
                </a:lnTo>
                <a:lnTo>
                  <a:pt x="278" y="38"/>
                </a:lnTo>
                <a:lnTo>
                  <a:pt x="269" y="42"/>
                </a:lnTo>
                <a:lnTo>
                  <a:pt x="260" y="47"/>
                </a:lnTo>
                <a:lnTo>
                  <a:pt x="251" y="53"/>
                </a:lnTo>
                <a:lnTo>
                  <a:pt x="244" y="57"/>
                </a:lnTo>
                <a:lnTo>
                  <a:pt x="235" y="62"/>
                </a:lnTo>
                <a:lnTo>
                  <a:pt x="217" y="73"/>
                </a:lnTo>
                <a:lnTo>
                  <a:pt x="209" y="80"/>
                </a:lnTo>
                <a:lnTo>
                  <a:pt x="201" y="86"/>
                </a:lnTo>
                <a:lnTo>
                  <a:pt x="181" y="103"/>
                </a:lnTo>
                <a:lnTo>
                  <a:pt x="168" y="115"/>
                </a:lnTo>
                <a:lnTo>
                  <a:pt x="158" y="124"/>
                </a:lnTo>
                <a:lnTo>
                  <a:pt x="146" y="137"/>
                </a:lnTo>
                <a:lnTo>
                  <a:pt x="138" y="146"/>
                </a:lnTo>
                <a:lnTo>
                  <a:pt x="129" y="157"/>
                </a:lnTo>
                <a:lnTo>
                  <a:pt x="119" y="169"/>
                </a:lnTo>
                <a:lnTo>
                  <a:pt x="110" y="181"/>
                </a:lnTo>
                <a:lnTo>
                  <a:pt x="103" y="193"/>
                </a:lnTo>
                <a:lnTo>
                  <a:pt x="95" y="206"/>
                </a:lnTo>
                <a:lnTo>
                  <a:pt x="86" y="220"/>
                </a:lnTo>
                <a:lnTo>
                  <a:pt x="80" y="231"/>
                </a:lnTo>
                <a:lnTo>
                  <a:pt x="67" y="260"/>
                </a:lnTo>
                <a:lnTo>
                  <a:pt x="62" y="274"/>
                </a:lnTo>
                <a:lnTo>
                  <a:pt x="56" y="290"/>
                </a:lnTo>
                <a:lnTo>
                  <a:pt x="50" y="310"/>
                </a:lnTo>
                <a:lnTo>
                  <a:pt x="45" y="328"/>
                </a:lnTo>
                <a:lnTo>
                  <a:pt x="40" y="347"/>
                </a:lnTo>
                <a:lnTo>
                  <a:pt x="38" y="365"/>
                </a:lnTo>
                <a:lnTo>
                  <a:pt x="35" y="386"/>
                </a:lnTo>
                <a:lnTo>
                  <a:pt x="33" y="412"/>
                </a:lnTo>
                <a:lnTo>
                  <a:pt x="39" y="509"/>
                </a:lnTo>
                <a:lnTo>
                  <a:pt x="56" y="571"/>
                </a:lnTo>
                <a:lnTo>
                  <a:pt x="62" y="590"/>
                </a:lnTo>
                <a:lnTo>
                  <a:pt x="69" y="610"/>
                </a:lnTo>
                <a:lnTo>
                  <a:pt x="79" y="629"/>
                </a:lnTo>
                <a:lnTo>
                  <a:pt x="89" y="647"/>
                </a:lnTo>
                <a:lnTo>
                  <a:pt x="0" y="698"/>
                </a:lnTo>
                <a:lnTo>
                  <a:pt x="274" y="739"/>
                </a:lnTo>
                <a:lnTo>
                  <a:pt x="375" y="487"/>
                </a:lnTo>
                <a:lnTo>
                  <a:pt x="270" y="543"/>
                </a:lnTo>
                <a:lnTo>
                  <a:pt x="260" y="527"/>
                </a:lnTo>
                <a:lnTo>
                  <a:pt x="247" y="498"/>
                </a:lnTo>
                <a:lnTo>
                  <a:pt x="243" y="482"/>
                </a:lnTo>
                <a:lnTo>
                  <a:pt x="240" y="469"/>
                </a:lnTo>
                <a:lnTo>
                  <a:pt x="239" y="454"/>
                </a:lnTo>
                <a:lnTo>
                  <a:pt x="237" y="440"/>
                </a:lnTo>
                <a:lnTo>
                  <a:pt x="244" y="375"/>
                </a:lnTo>
                <a:lnTo>
                  <a:pt x="268" y="317"/>
                </a:lnTo>
                <a:lnTo>
                  <a:pt x="280" y="298"/>
                </a:lnTo>
                <a:lnTo>
                  <a:pt x="287" y="289"/>
                </a:lnTo>
                <a:lnTo>
                  <a:pt x="301" y="272"/>
                </a:lnTo>
                <a:lnTo>
                  <a:pt x="309" y="266"/>
                </a:lnTo>
                <a:lnTo>
                  <a:pt x="316" y="257"/>
                </a:lnTo>
                <a:lnTo>
                  <a:pt x="324" y="251"/>
                </a:lnTo>
                <a:lnTo>
                  <a:pt x="333" y="244"/>
                </a:lnTo>
                <a:lnTo>
                  <a:pt x="343" y="237"/>
                </a:lnTo>
                <a:lnTo>
                  <a:pt x="353" y="231"/>
                </a:lnTo>
                <a:lnTo>
                  <a:pt x="372" y="221"/>
                </a:lnTo>
                <a:lnTo>
                  <a:pt x="382" y="215"/>
                </a:lnTo>
                <a:lnTo>
                  <a:pt x="400" y="211"/>
                </a:lnTo>
                <a:lnTo>
                  <a:pt x="400" y="0"/>
                </a:lnTo>
                <a:close/>
              </a:path>
            </a:pathLst>
          </a:custGeom>
          <a:solidFill>
            <a:srgbClr val="87A6D3"/>
          </a:solidFill>
          <a:ln w="57150">
            <a:solidFill>
              <a:srgbClr val="495455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969" y="0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284575" y="187363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r>
                <a:rPr lang="en-US" sz="3200" cap="all" dirty="0">
                  <a:solidFill>
                    <a:schemeClr val="bg1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Raise negotiation activity</a:t>
              </a:r>
            </a:p>
          </p:txBody>
        </p:sp>
      </p:grp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9780F927-3219-3B99-2B6C-DC01D7C5CC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grpSp>
        <p:nvGrpSpPr>
          <p:cNvPr id="2" name="docshapegroup6">
            <a:extLst>
              <a:ext uri="{FF2B5EF4-FFF2-40B4-BE49-F238E27FC236}">
                <a16:creationId xmlns:a16="http://schemas.microsoft.com/office/drawing/2014/main" id="{42849BC1-8278-1CCC-D57C-D903608B6D16}"/>
              </a:ext>
            </a:extLst>
          </p:cNvPr>
          <p:cNvGrpSpPr>
            <a:grpSpLocks/>
          </p:cNvGrpSpPr>
          <p:nvPr/>
        </p:nvGrpSpPr>
        <p:grpSpPr bwMode="auto">
          <a:xfrm>
            <a:off x="4434006" y="1773489"/>
            <a:ext cx="3163313" cy="2480856"/>
            <a:chOff x="3601" y="-280"/>
            <a:chExt cx="916" cy="867"/>
          </a:xfrm>
        </p:grpSpPr>
        <p:sp>
          <p:nvSpPr>
            <p:cNvPr id="6" name="docshape9">
              <a:extLst>
                <a:ext uri="{FF2B5EF4-FFF2-40B4-BE49-F238E27FC236}">
                  <a16:creationId xmlns:a16="http://schemas.microsoft.com/office/drawing/2014/main" id="{DE9F81EF-1B42-2025-9BA4-767A584A6F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1" y="-161"/>
              <a:ext cx="400" cy="748"/>
            </a:xfrm>
            <a:custGeom>
              <a:avLst/>
              <a:gdLst>
                <a:gd name="T0" fmla="+- 0 3983 3601"/>
                <a:gd name="T1" fmla="*/ T0 w 400"/>
                <a:gd name="T2" fmla="+- 0 -159 -161"/>
                <a:gd name="T3" fmla="*/ -159 h 739"/>
                <a:gd name="T4" fmla="+- 0 3963 3601"/>
                <a:gd name="T5" fmla="*/ T4 w 400"/>
                <a:gd name="T6" fmla="+- 0 -155 -161"/>
                <a:gd name="T7" fmla="*/ -155 h 739"/>
                <a:gd name="T8" fmla="+- 0 3945 3601"/>
                <a:gd name="T9" fmla="*/ T8 w 400"/>
                <a:gd name="T10" fmla="+- 0 -148 -161"/>
                <a:gd name="T11" fmla="*/ -148 h 739"/>
                <a:gd name="T12" fmla="+- 0 3928 3601"/>
                <a:gd name="T13" fmla="*/ T12 w 400"/>
                <a:gd name="T14" fmla="+- 0 -144 -161"/>
                <a:gd name="T15" fmla="*/ -144 h 739"/>
                <a:gd name="T16" fmla="+- 0 3899 3601"/>
                <a:gd name="T17" fmla="*/ T16 w 400"/>
                <a:gd name="T18" fmla="+- 0 -133 -161"/>
                <a:gd name="T19" fmla="*/ -133 h 739"/>
                <a:gd name="T20" fmla="+- 0 3879 3601"/>
                <a:gd name="T21" fmla="*/ T20 w 400"/>
                <a:gd name="T22" fmla="+- 0 -123 -161"/>
                <a:gd name="T23" fmla="*/ -123 h 739"/>
                <a:gd name="T24" fmla="+- 0 3861 3601"/>
                <a:gd name="T25" fmla="*/ T24 w 400"/>
                <a:gd name="T26" fmla="+- 0 -114 -161"/>
                <a:gd name="T27" fmla="*/ -114 h 739"/>
                <a:gd name="T28" fmla="+- 0 3845 3601"/>
                <a:gd name="T29" fmla="*/ T28 w 400"/>
                <a:gd name="T30" fmla="+- 0 -104 -161"/>
                <a:gd name="T31" fmla="*/ -104 h 739"/>
                <a:gd name="T32" fmla="+- 0 3818 3601"/>
                <a:gd name="T33" fmla="*/ T32 w 400"/>
                <a:gd name="T34" fmla="+- 0 -88 -161"/>
                <a:gd name="T35" fmla="*/ -88 h 739"/>
                <a:gd name="T36" fmla="+- 0 3802 3601"/>
                <a:gd name="T37" fmla="*/ T36 w 400"/>
                <a:gd name="T38" fmla="+- 0 -75 -161"/>
                <a:gd name="T39" fmla="*/ -75 h 739"/>
                <a:gd name="T40" fmla="+- 0 3769 3601"/>
                <a:gd name="T41" fmla="*/ T40 w 400"/>
                <a:gd name="T42" fmla="+- 0 -46 -161"/>
                <a:gd name="T43" fmla="*/ -46 h 739"/>
                <a:gd name="T44" fmla="+- 0 3747 3601"/>
                <a:gd name="T45" fmla="*/ T44 w 400"/>
                <a:gd name="T46" fmla="+- 0 -24 -161"/>
                <a:gd name="T47" fmla="*/ -24 h 739"/>
                <a:gd name="T48" fmla="+- 0 3730 3601"/>
                <a:gd name="T49" fmla="*/ T48 w 400"/>
                <a:gd name="T50" fmla="+- 0 -4 -161"/>
                <a:gd name="T51" fmla="*/ -4 h 739"/>
                <a:gd name="T52" fmla="+- 0 3711 3601"/>
                <a:gd name="T53" fmla="*/ T52 w 400"/>
                <a:gd name="T54" fmla="+- 0 20 -161"/>
                <a:gd name="T55" fmla="*/ 20 h 739"/>
                <a:gd name="T56" fmla="+- 0 3696 3601"/>
                <a:gd name="T57" fmla="*/ T56 w 400"/>
                <a:gd name="T58" fmla="+- 0 45 -161"/>
                <a:gd name="T59" fmla="*/ 45 h 739"/>
                <a:gd name="T60" fmla="+- 0 3681 3601"/>
                <a:gd name="T61" fmla="*/ T60 w 400"/>
                <a:gd name="T62" fmla="+- 0 70 -161"/>
                <a:gd name="T63" fmla="*/ 70 h 739"/>
                <a:gd name="T64" fmla="+- 0 3663 3601"/>
                <a:gd name="T65" fmla="*/ T64 w 400"/>
                <a:gd name="T66" fmla="+- 0 113 -161"/>
                <a:gd name="T67" fmla="*/ 113 h 739"/>
                <a:gd name="T68" fmla="+- 0 3651 3601"/>
                <a:gd name="T69" fmla="*/ T68 w 400"/>
                <a:gd name="T70" fmla="+- 0 149 -161"/>
                <a:gd name="T71" fmla="*/ 149 h 739"/>
                <a:gd name="T72" fmla="+- 0 3641 3601"/>
                <a:gd name="T73" fmla="*/ T72 w 400"/>
                <a:gd name="T74" fmla="+- 0 186 -161"/>
                <a:gd name="T75" fmla="*/ 186 h 739"/>
                <a:gd name="T76" fmla="+- 0 3636 3601"/>
                <a:gd name="T77" fmla="*/ T76 w 400"/>
                <a:gd name="T78" fmla="+- 0 225 -161"/>
                <a:gd name="T79" fmla="*/ 225 h 739"/>
                <a:gd name="T80" fmla="+- 0 3640 3601"/>
                <a:gd name="T81" fmla="*/ T80 w 400"/>
                <a:gd name="T82" fmla="+- 0 348 -161"/>
                <a:gd name="T83" fmla="*/ 348 h 739"/>
                <a:gd name="T84" fmla="+- 0 3663 3601"/>
                <a:gd name="T85" fmla="*/ T84 w 400"/>
                <a:gd name="T86" fmla="+- 0 429 -161"/>
                <a:gd name="T87" fmla="*/ 429 h 739"/>
                <a:gd name="T88" fmla="+- 0 3680 3601"/>
                <a:gd name="T89" fmla="*/ T88 w 400"/>
                <a:gd name="T90" fmla="+- 0 468 -161"/>
                <a:gd name="T91" fmla="*/ 468 h 739"/>
                <a:gd name="T92" fmla="+- 0 3601 3601"/>
                <a:gd name="T93" fmla="*/ T92 w 400"/>
                <a:gd name="T94" fmla="+- 0 537 -161"/>
                <a:gd name="T95" fmla="*/ 537 h 739"/>
                <a:gd name="T96" fmla="+- 0 3976 3601"/>
                <a:gd name="T97" fmla="*/ T96 w 400"/>
                <a:gd name="T98" fmla="+- 0 326 -161"/>
                <a:gd name="T99" fmla="*/ 326 h 739"/>
                <a:gd name="T100" fmla="+- 0 3861 3601"/>
                <a:gd name="T101" fmla="*/ T100 w 400"/>
                <a:gd name="T102" fmla="+- 0 366 -161"/>
                <a:gd name="T103" fmla="*/ 366 h 739"/>
                <a:gd name="T104" fmla="+- 0 3844 3601"/>
                <a:gd name="T105" fmla="*/ T104 w 400"/>
                <a:gd name="T106" fmla="+- 0 321 -161"/>
                <a:gd name="T107" fmla="*/ 321 h 739"/>
                <a:gd name="T108" fmla="+- 0 3840 3601"/>
                <a:gd name="T109" fmla="*/ T108 w 400"/>
                <a:gd name="T110" fmla="+- 0 293 -161"/>
                <a:gd name="T111" fmla="*/ 293 h 739"/>
                <a:gd name="T112" fmla="+- 0 3845 3601"/>
                <a:gd name="T113" fmla="*/ T112 w 400"/>
                <a:gd name="T114" fmla="+- 0 214 -161"/>
                <a:gd name="T115" fmla="*/ 214 h 739"/>
                <a:gd name="T116" fmla="+- 0 3881 3601"/>
                <a:gd name="T117" fmla="*/ T116 w 400"/>
                <a:gd name="T118" fmla="+- 0 137 -161"/>
                <a:gd name="T119" fmla="*/ 137 h 739"/>
                <a:gd name="T120" fmla="+- 0 3902 3601"/>
                <a:gd name="T121" fmla="*/ T120 w 400"/>
                <a:gd name="T122" fmla="+- 0 111 -161"/>
                <a:gd name="T123" fmla="*/ 111 h 739"/>
                <a:gd name="T124" fmla="+- 0 3917 3601"/>
                <a:gd name="T125" fmla="*/ T124 w 400"/>
                <a:gd name="T126" fmla="+- 0 96 -161"/>
                <a:gd name="T127" fmla="*/ 96 h 739"/>
                <a:gd name="T128" fmla="+- 0 3934 3601"/>
                <a:gd name="T129" fmla="*/ T128 w 400"/>
                <a:gd name="T130" fmla="+- 0 83 -161"/>
                <a:gd name="T131" fmla="*/ 83 h 739"/>
                <a:gd name="T132" fmla="+- 0 3954 3601"/>
                <a:gd name="T133" fmla="*/ T132 w 400"/>
                <a:gd name="T134" fmla="+- 0 70 -161"/>
                <a:gd name="T135" fmla="*/ 70 h 739"/>
                <a:gd name="T136" fmla="+- 0 3983 3601"/>
                <a:gd name="T137" fmla="*/ T136 w 400"/>
                <a:gd name="T138" fmla="+- 0 54 -161"/>
                <a:gd name="T139" fmla="*/ 54 h 739"/>
                <a:gd name="T140" fmla="+- 0 4001 3601"/>
                <a:gd name="T141" fmla="*/ T140 w 400"/>
                <a:gd name="T142" fmla="+- 0 -161 -161"/>
                <a:gd name="T143" fmla="*/ -161 h 73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</a:cxnLst>
              <a:rect l="0" t="0" r="r" b="b"/>
              <a:pathLst>
                <a:path w="400" h="739">
                  <a:moveTo>
                    <a:pt x="400" y="0"/>
                  </a:moveTo>
                  <a:lnTo>
                    <a:pt x="382" y="2"/>
                  </a:lnTo>
                  <a:lnTo>
                    <a:pt x="371" y="5"/>
                  </a:lnTo>
                  <a:lnTo>
                    <a:pt x="362" y="6"/>
                  </a:lnTo>
                  <a:lnTo>
                    <a:pt x="353" y="9"/>
                  </a:lnTo>
                  <a:lnTo>
                    <a:pt x="344" y="13"/>
                  </a:lnTo>
                  <a:lnTo>
                    <a:pt x="335" y="15"/>
                  </a:lnTo>
                  <a:lnTo>
                    <a:pt x="327" y="17"/>
                  </a:lnTo>
                  <a:lnTo>
                    <a:pt x="318" y="21"/>
                  </a:lnTo>
                  <a:lnTo>
                    <a:pt x="298" y="28"/>
                  </a:lnTo>
                  <a:lnTo>
                    <a:pt x="289" y="33"/>
                  </a:lnTo>
                  <a:lnTo>
                    <a:pt x="278" y="38"/>
                  </a:lnTo>
                  <a:lnTo>
                    <a:pt x="269" y="42"/>
                  </a:lnTo>
                  <a:lnTo>
                    <a:pt x="260" y="47"/>
                  </a:lnTo>
                  <a:lnTo>
                    <a:pt x="251" y="53"/>
                  </a:lnTo>
                  <a:lnTo>
                    <a:pt x="244" y="57"/>
                  </a:lnTo>
                  <a:lnTo>
                    <a:pt x="235" y="62"/>
                  </a:lnTo>
                  <a:lnTo>
                    <a:pt x="217" y="73"/>
                  </a:lnTo>
                  <a:lnTo>
                    <a:pt x="209" y="80"/>
                  </a:lnTo>
                  <a:lnTo>
                    <a:pt x="201" y="86"/>
                  </a:lnTo>
                  <a:lnTo>
                    <a:pt x="181" y="103"/>
                  </a:lnTo>
                  <a:lnTo>
                    <a:pt x="168" y="115"/>
                  </a:lnTo>
                  <a:lnTo>
                    <a:pt x="158" y="124"/>
                  </a:lnTo>
                  <a:lnTo>
                    <a:pt x="146" y="137"/>
                  </a:lnTo>
                  <a:lnTo>
                    <a:pt x="138" y="146"/>
                  </a:lnTo>
                  <a:lnTo>
                    <a:pt x="129" y="157"/>
                  </a:lnTo>
                  <a:lnTo>
                    <a:pt x="119" y="169"/>
                  </a:lnTo>
                  <a:lnTo>
                    <a:pt x="110" y="181"/>
                  </a:lnTo>
                  <a:lnTo>
                    <a:pt x="103" y="193"/>
                  </a:lnTo>
                  <a:lnTo>
                    <a:pt x="95" y="206"/>
                  </a:lnTo>
                  <a:lnTo>
                    <a:pt x="86" y="220"/>
                  </a:lnTo>
                  <a:lnTo>
                    <a:pt x="80" y="231"/>
                  </a:lnTo>
                  <a:lnTo>
                    <a:pt x="67" y="260"/>
                  </a:lnTo>
                  <a:lnTo>
                    <a:pt x="62" y="274"/>
                  </a:lnTo>
                  <a:lnTo>
                    <a:pt x="56" y="290"/>
                  </a:lnTo>
                  <a:lnTo>
                    <a:pt x="50" y="310"/>
                  </a:lnTo>
                  <a:lnTo>
                    <a:pt x="45" y="328"/>
                  </a:lnTo>
                  <a:lnTo>
                    <a:pt x="40" y="347"/>
                  </a:lnTo>
                  <a:lnTo>
                    <a:pt x="38" y="365"/>
                  </a:lnTo>
                  <a:lnTo>
                    <a:pt x="35" y="386"/>
                  </a:lnTo>
                  <a:lnTo>
                    <a:pt x="33" y="412"/>
                  </a:lnTo>
                  <a:lnTo>
                    <a:pt x="39" y="509"/>
                  </a:lnTo>
                  <a:lnTo>
                    <a:pt x="56" y="571"/>
                  </a:lnTo>
                  <a:lnTo>
                    <a:pt x="62" y="590"/>
                  </a:lnTo>
                  <a:lnTo>
                    <a:pt x="69" y="610"/>
                  </a:lnTo>
                  <a:lnTo>
                    <a:pt x="79" y="629"/>
                  </a:lnTo>
                  <a:lnTo>
                    <a:pt x="89" y="647"/>
                  </a:lnTo>
                  <a:lnTo>
                    <a:pt x="0" y="698"/>
                  </a:lnTo>
                  <a:lnTo>
                    <a:pt x="274" y="739"/>
                  </a:lnTo>
                  <a:lnTo>
                    <a:pt x="375" y="487"/>
                  </a:lnTo>
                  <a:lnTo>
                    <a:pt x="270" y="543"/>
                  </a:lnTo>
                  <a:lnTo>
                    <a:pt x="260" y="527"/>
                  </a:lnTo>
                  <a:lnTo>
                    <a:pt x="247" y="498"/>
                  </a:lnTo>
                  <a:lnTo>
                    <a:pt x="243" y="482"/>
                  </a:lnTo>
                  <a:lnTo>
                    <a:pt x="240" y="469"/>
                  </a:lnTo>
                  <a:lnTo>
                    <a:pt x="239" y="454"/>
                  </a:lnTo>
                  <a:lnTo>
                    <a:pt x="237" y="440"/>
                  </a:lnTo>
                  <a:lnTo>
                    <a:pt x="244" y="375"/>
                  </a:lnTo>
                  <a:lnTo>
                    <a:pt x="268" y="317"/>
                  </a:lnTo>
                  <a:lnTo>
                    <a:pt x="280" y="298"/>
                  </a:lnTo>
                  <a:lnTo>
                    <a:pt x="287" y="289"/>
                  </a:lnTo>
                  <a:lnTo>
                    <a:pt x="301" y="272"/>
                  </a:lnTo>
                  <a:lnTo>
                    <a:pt x="309" y="266"/>
                  </a:lnTo>
                  <a:lnTo>
                    <a:pt x="316" y="257"/>
                  </a:lnTo>
                  <a:lnTo>
                    <a:pt x="324" y="251"/>
                  </a:lnTo>
                  <a:lnTo>
                    <a:pt x="333" y="244"/>
                  </a:lnTo>
                  <a:lnTo>
                    <a:pt x="343" y="237"/>
                  </a:lnTo>
                  <a:lnTo>
                    <a:pt x="353" y="231"/>
                  </a:lnTo>
                  <a:lnTo>
                    <a:pt x="372" y="221"/>
                  </a:lnTo>
                  <a:lnTo>
                    <a:pt x="382" y="215"/>
                  </a:lnTo>
                  <a:lnTo>
                    <a:pt x="400" y="211"/>
                  </a:lnTo>
                  <a:lnTo>
                    <a:pt x="400" y="0"/>
                  </a:lnTo>
                  <a:close/>
                </a:path>
              </a:pathLst>
            </a:custGeom>
            <a:solidFill>
              <a:srgbClr val="87A6D3"/>
            </a:solidFill>
            <a:ln w="57150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docshape10">
              <a:extLst>
                <a:ext uri="{FF2B5EF4-FFF2-40B4-BE49-F238E27FC236}">
                  <a16:creationId xmlns:a16="http://schemas.microsoft.com/office/drawing/2014/main" id="{E67F4102-48CA-08D9-38D4-7ADF679C86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2" y="-280"/>
              <a:ext cx="595" cy="670"/>
            </a:xfrm>
            <a:custGeom>
              <a:avLst/>
              <a:gdLst>
                <a:gd name="T0" fmla="+- 0 3910 3910"/>
                <a:gd name="T1" fmla="*/ T0 w 595"/>
                <a:gd name="T2" fmla="+- 0 -54 -262"/>
                <a:gd name="T3" fmla="*/ -54 h 670"/>
                <a:gd name="T4" fmla="+- 0 4077 3910"/>
                <a:gd name="T5" fmla="*/ T4 w 595"/>
                <a:gd name="T6" fmla="+- 0 39 -262"/>
                <a:gd name="T7" fmla="*/ 39 h 670"/>
                <a:gd name="T8" fmla="+- 0 4097 3910"/>
                <a:gd name="T9" fmla="*/ T8 w 595"/>
                <a:gd name="T10" fmla="+- 0 41 -262"/>
                <a:gd name="T11" fmla="*/ 41 h 670"/>
                <a:gd name="T12" fmla="+- 0 4123 3910"/>
                <a:gd name="T13" fmla="*/ T12 w 595"/>
                <a:gd name="T14" fmla="+- 0 44 -262"/>
                <a:gd name="T15" fmla="*/ 44 h 670"/>
                <a:gd name="T16" fmla="+- 0 4145 3910"/>
                <a:gd name="T17" fmla="*/ T16 w 595"/>
                <a:gd name="T18" fmla="+- 0 50 -262"/>
                <a:gd name="T19" fmla="*/ 50 h 670"/>
                <a:gd name="T20" fmla="+- 0 4164 3910"/>
                <a:gd name="T21" fmla="*/ T20 w 595"/>
                <a:gd name="T22" fmla="+- 0 58 -262"/>
                <a:gd name="T23" fmla="*/ 58 h 670"/>
                <a:gd name="T24" fmla="+- 0 4183 3910"/>
                <a:gd name="T25" fmla="*/ T24 w 595"/>
                <a:gd name="T26" fmla="+- 0 68 -262"/>
                <a:gd name="T27" fmla="*/ 68 h 670"/>
                <a:gd name="T28" fmla="+- 0 4202 3910"/>
                <a:gd name="T29" fmla="*/ T28 w 595"/>
                <a:gd name="T30" fmla="+- 0 81 -262"/>
                <a:gd name="T31" fmla="*/ 81 h 670"/>
                <a:gd name="T32" fmla="+- 0 4219 3910"/>
                <a:gd name="T33" fmla="*/ T32 w 595"/>
                <a:gd name="T34" fmla="+- 0 94 -262"/>
                <a:gd name="T35" fmla="*/ 94 h 670"/>
                <a:gd name="T36" fmla="+- 0 4234 3910"/>
                <a:gd name="T37" fmla="*/ T36 w 595"/>
                <a:gd name="T38" fmla="+- 0 109 -262"/>
                <a:gd name="T39" fmla="*/ 109 h 670"/>
                <a:gd name="T40" fmla="+- 0 4295 3910"/>
                <a:gd name="T41" fmla="*/ T40 w 595"/>
                <a:gd name="T42" fmla="+- 0 230 -262"/>
                <a:gd name="T43" fmla="*/ 230 h 670"/>
                <a:gd name="T44" fmla="+- 0 4297 3910"/>
                <a:gd name="T45" fmla="*/ T44 w 595"/>
                <a:gd name="T46" fmla="+- 0 291 -262"/>
                <a:gd name="T47" fmla="*/ 291 h 670"/>
                <a:gd name="T48" fmla="+- 0 4442 3910"/>
                <a:gd name="T49" fmla="*/ T48 w 595"/>
                <a:gd name="T50" fmla="+- 0 287 -262"/>
                <a:gd name="T51" fmla="*/ 287 h 670"/>
                <a:gd name="T52" fmla="+- 0 4487 3910"/>
                <a:gd name="T53" fmla="*/ T52 w 595"/>
                <a:gd name="T54" fmla="+- 0 385 -262"/>
                <a:gd name="T55" fmla="*/ 385 h 670"/>
                <a:gd name="T56" fmla="+- 0 4497 3910"/>
                <a:gd name="T57" fmla="*/ T56 w 595"/>
                <a:gd name="T58" fmla="+- 0 345 -262"/>
                <a:gd name="T59" fmla="*/ 345 h 670"/>
                <a:gd name="T60" fmla="+- 0 4502 3910"/>
                <a:gd name="T61" fmla="*/ T60 w 595"/>
                <a:gd name="T62" fmla="+- 0 309 -262"/>
                <a:gd name="T63" fmla="*/ 309 h 670"/>
                <a:gd name="T64" fmla="+- 0 4503 3910"/>
                <a:gd name="T65" fmla="*/ T64 w 595"/>
                <a:gd name="T66" fmla="+- 0 249 -262"/>
                <a:gd name="T67" fmla="*/ 249 h 670"/>
                <a:gd name="T68" fmla="+- 0 4498 3910"/>
                <a:gd name="T69" fmla="*/ T68 w 595"/>
                <a:gd name="T70" fmla="+- 0 201 -262"/>
                <a:gd name="T71" fmla="*/ 201 h 670"/>
                <a:gd name="T72" fmla="+- 0 4474 3910"/>
                <a:gd name="T73" fmla="*/ T72 w 595"/>
                <a:gd name="T74" fmla="+- 0 111 -262"/>
                <a:gd name="T75" fmla="*/ 111 h 670"/>
                <a:gd name="T76" fmla="+- 0 4441 3910"/>
                <a:gd name="T77" fmla="*/ T76 w 595"/>
                <a:gd name="T78" fmla="+- 0 43 -262"/>
                <a:gd name="T79" fmla="*/ 43 h 670"/>
                <a:gd name="T80" fmla="+- 0 4417 3910"/>
                <a:gd name="T81" fmla="*/ T80 w 595"/>
                <a:gd name="T82" fmla="+- 0 6 -262"/>
                <a:gd name="T83" fmla="*/ 6 h 670"/>
                <a:gd name="T84" fmla="+- 0 4398 3910"/>
                <a:gd name="T85" fmla="*/ T84 w 595"/>
                <a:gd name="T86" fmla="+- 0 -17 -262"/>
                <a:gd name="T87" fmla="*/ -17 h 670"/>
                <a:gd name="T88" fmla="+- 0 4378 3910"/>
                <a:gd name="T89" fmla="*/ T88 w 595"/>
                <a:gd name="T90" fmla="+- 0 -40 -262"/>
                <a:gd name="T91" fmla="*/ -40 h 670"/>
                <a:gd name="T92" fmla="+- 0 4355 3910"/>
                <a:gd name="T93" fmla="*/ T92 w 595"/>
                <a:gd name="T94" fmla="+- 0 -61 -262"/>
                <a:gd name="T95" fmla="*/ -61 h 670"/>
                <a:gd name="T96" fmla="+- 0 4335 3910"/>
                <a:gd name="T97" fmla="*/ T96 w 595"/>
                <a:gd name="T98" fmla="+- 0 -77 -262"/>
                <a:gd name="T99" fmla="*/ -77 h 670"/>
                <a:gd name="T100" fmla="+- 0 4308 3910"/>
                <a:gd name="T101" fmla="*/ T100 w 595"/>
                <a:gd name="T102" fmla="+- 0 -96 -262"/>
                <a:gd name="T103" fmla="*/ -96 h 670"/>
                <a:gd name="T104" fmla="+- 0 4293 3910"/>
                <a:gd name="T105" fmla="*/ T104 w 595"/>
                <a:gd name="T106" fmla="+- 0 -106 -262"/>
                <a:gd name="T107" fmla="*/ -106 h 670"/>
                <a:gd name="T108" fmla="+- 0 4268 3910"/>
                <a:gd name="T109" fmla="*/ T108 w 595"/>
                <a:gd name="T110" fmla="+- 0 -121 -262"/>
                <a:gd name="T111" fmla="*/ -121 h 670"/>
                <a:gd name="T112" fmla="+- 0 4238 3910"/>
                <a:gd name="T113" fmla="*/ T112 w 595"/>
                <a:gd name="T114" fmla="+- 0 -135 -262"/>
                <a:gd name="T115" fmla="*/ -135 h 670"/>
                <a:gd name="T116" fmla="+- 0 4217 3910"/>
                <a:gd name="T117" fmla="*/ T116 w 595"/>
                <a:gd name="T118" fmla="+- 0 -142 -262"/>
                <a:gd name="T119" fmla="*/ -142 h 670"/>
                <a:gd name="T120" fmla="+- 0 4199 3910"/>
                <a:gd name="T121" fmla="*/ T120 w 595"/>
                <a:gd name="T122" fmla="+- 0 -148 -262"/>
                <a:gd name="T123" fmla="*/ -148 h 670"/>
                <a:gd name="T124" fmla="+- 0 4183 3910"/>
                <a:gd name="T125" fmla="*/ T124 w 595"/>
                <a:gd name="T126" fmla="+- 0 -154 -262"/>
                <a:gd name="T127" fmla="*/ -154 h 670"/>
                <a:gd name="T128" fmla="+- 0 4166 3910"/>
                <a:gd name="T129" fmla="*/ T128 w 595"/>
                <a:gd name="T130" fmla="+- 0 -158 -262"/>
                <a:gd name="T131" fmla="*/ -158 h 670"/>
                <a:gd name="T132" fmla="+- 0 4144 3910"/>
                <a:gd name="T133" fmla="*/ T132 w 595"/>
                <a:gd name="T134" fmla="+- 0 -162 -262"/>
                <a:gd name="T135" fmla="*/ -162 h 670"/>
                <a:gd name="T136" fmla="+- 0 4099 3910"/>
                <a:gd name="T137" fmla="*/ T136 w 595"/>
                <a:gd name="T138" fmla="+- 0 -167 -262"/>
                <a:gd name="T139" fmla="*/ -167 h 670"/>
                <a:gd name="T140" fmla="+- 0 4076 3910"/>
                <a:gd name="T141" fmla="*/ T140 w 595"/>
                <a:gd name="T142" fmla="+- 0 -168 -262"/>
                <a:gd name="T143" fmla="*/ -168 h 67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</a:cxnLst>
              <a:rect l="0" t="0" r="r" b="b"/>
              <a:pathLst>
                <a:path w="595" h="670">
                  <a:moveTo>
                    <a:pt x="166" y="0"/>
                  </a:moveTo>
                  <a:lnTo>
                    <a:pt x="0" y="208"/>
                  </a:lnTo>
                  <a:lnTo>
                    <a:pt x="167" y="410"/>
                  </a:lnTo>
                  <a:lnTo>
                    <a:pt x="167" y="301"/>
                  </a:lnTo>
                  <a:lnTo>
                    <a:pt x="174" y="302"/>
                  </a:lnTo>
                  <a:lnTo>
                    <a:pt x="187" y="303"/>
                  </a:lnTo>
                  <a:lnTo>
                    <a:pt x="200" y="304"/>
                  </a:lnTo>
                  <a:lnTo>
                    <a:pt x="213" y="306"/>
                  </a:lnTo>
                  <a:lnTo>
                    <a:pt x="226" y="309"/>
                  </a:lnTo>
                  <a:lnTo>
                    <a:pt x="235" y="312"/>
                  </a:lnTo>
                  <a:lnTo>
                    <a:pt x="244" y="315"/>
                  </a:lnTo>
                  <a:lnTo>
                    <a:pt x="254" y="320"/>
                  </a:lnTo>
                  <a:lnTo>
                    <a:pt x="265" y="326"/>
                  </a:lnTo>
                  <a:lnTo>
                    <a:pt x="273" y="330"/>
                  </a:lnTo>
                  <a:lnTo>
                    <a:pt x="282" y="336"/>
                  </a:lnTo>
                  <a:lnTo>
                    <a:pt x="292" y="343"/>
                  </a:lnTo>
                  <a:lnTo>
                    <a:pt x="302" y="350"/>
                  </a:lnTo>
                  <a:lnTo>
                    <a:pt x="309" y="356"/>
                  </a:lnTo>
                  <a:lnTo>
                    <a:pt x="317" y="365"/>
                  </a:lnTo>
                  <a:lnTo>
                    <a:pt x="324" y="371"/>
                  </a:lnTo>
                  <a:lnTo>
                    <a:pt x="365" y="429"/>
                  </a:lnTo>
                  <a:lnTo>
                    <a:pt x="385" y="492"/>
                  </a:lnTo>
                  <a:lnTo>
                    <a:pt x="388" y="539"/>
                  </a:lnTo>
                  <a:lnTo>
                    <a:pt x="387" y="553"/>
                  </a:lnTo>
                  <a:lnTo>
                    <a:pt x="384" y="574"/>
                  </a:lnTo>
                  <a:lnTo>
                    <a:pt x="532" y="549"/>
                  </a:lnTo>
                  <a:lnTo>
                    <a:pt x="571" y="669"/>
                  </a:lnTo>
                  <a:lnTo>
                    <a:pt x="577" y="647"/>
                  </a:lnTo>
                  <a:lnTo>
                    <a:pt x="582" y="627"/>
                  </a:lnTo>
                  <a:lnTo>
                    <a:pt x="587" y="607"/>
                  </a:lnTo>
                  <a:lnTo>
                    <a:pt x="589" y="589"/>
                  </a:lnTo>
                  <a:lnTo>
                    <a:pt x="592" y="571"/>
                  </a:lnTo>
                  <a:lnTo>
                    <a:pt x="594" y="531"/>
                  </a:lnTo>
                  <a:lnTo>
                    <a:pt x="593" y="511"/>
                  </a:lnTo>
                  <a:lnTo>
                    <a:pt x="591" y="485"/>
                  </a:lnTo>
                  <a:lnTo>
                    <a:pt x="588" y="463"/>
                  </a:lnTo>
                  <a:lnTo>
                    <a:pt x="585" y="444"/>
                  </a:lnTo>
                  <a:lnTo>
                    <a:pt x="564" y="373"/>
                  </a:lnTo>
                  <a:lnTo>
                    <a:pt x="538" y="319"/>
                  </a:lnTo>
                  <a:lnTo>
                    <a:pt x="531" y="305"/>
                  </a:lnTo>
                  <a:lnTo>
                    <a:pt x="514" y="280"/>
                  </a:lnTo>
                  <a:lnTo>
                    <a:pt x="507" y="268"/>
                  </a:lnTo>
                  <a:lnTo>
                    <a:pt x="496" y="255"/>
                  </a:lnTo>
                  <a:lnTo>
                    <a:pt x="488" y="245"/>
                  </a:lnTo>
                  <a:lnTo>
                    <a:pt x="479" y="236"/>
                  </a:lnTo>
                  <a:lnTo>
                    <a:pt x="468" y="222"/>
                  </a:lnTo>
                  <a:lnTo>
                    <a:pt x="457" y="213"/>
                  </a:lnTo>
                  <a:lnTo>
                    <a:pt x="445" y="201"/>
                  </a:lnTo>
                  <a:lnTo>
                    <a:pt x="432" y="191"/>
                  </a:lnTo>
                  <a:lnTo>
                    <a:pt x="425" y="185"/>
                  </a:lnTo>
                  <a:lnTo>
                    <a:pt x="408" y="172"/>
                  </a:lnTo>
                  <a:lnTo>
                    <a:pt x="398" y="166"/>
                  </a:lnTo>
                  <a:lnTo>
                    <a:pt x="390" y="161"/>
                  </a:lnTo>
                  <a:lnTo>
                    <a:pt x="383" y="156"/>
                  </a:lnTo>
                  <a:lnTo>
                    <a:pt x="374" y="151"/>
                  </a:lnTo>
                  <a:lnTo>
                    <a:pt x="358" y="141"/>
                  </a:lnTo>
                  <a:lnTo>
                    <a:pt x="347" y="137"/>
                  </a:lnTo>
                  <a:lnTo>
                    <a:pt x="328" y="127"/>
                  </a:lnTo>
                  <a:lnTo>
                    <a:pt x="319" y="124"/>
                  </a:lnTo>
                  <a:lnTo>
                    <a:pt x="307" y="120"/>
                  </a:lnTo>
                  <a:lnTo>
                    <a:pt x="298" y="116"/>
                  </a:lnTo>
                  <a:lnTo>
                    <a:pt x="289" y="114"/>
                  </a:lnTo>
                  <a:lnTo>
                    <a:pt x="281" y="110"/>
                  </a:lnTo>
                  <a:lnTo>
                    <a:pt x="273" y="108"/>
                  </a:lnTo>
                  <a:lnTo>
                    <a:pt x="263" y="106"/>
                  </a:lnTo>
                  <a:lnTo>
                    <a:pt x="256" y="104"/>
                  </a:lnTo>
                  <a:lnTo>
                    <a:pt x="244" y="101"/>
                  </a:lnTo>
                  <a:lnTo>
                    <a:pt x="234" y="100"/>
                  </a:lnTo>
                  <a:lnTo>
                    <a:pt x="225" y="98"/>
                  </a:lnTo>
                  <a:lnTo>
                    <a:pt x="189" y="95"/>
                  </a:lnTo>
                  <a:lnTo>
                    <a:pt x="175" y="95"/>
                  </a:lnTo>
                  <a:lnTo>
                    <a:pt x="166" y="94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87A6D3"/>
            </a:solidFill>
            <a:ln w="57150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96FF90A4-44DF-3EF1-58AB-39723F4BBE08}"/>
              </a:ext>
            </a:extLst>
          </p:cNvPr>
          <p:cNvSpPr txBox="1"/>
          <p:nvPr/>
        </p:nvSpPr>
        <p:spPr>
          <a:xfrm>
            <a:off x="350729" y="1227551"/>
            <a:ext cx="3081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Acumin Pro" panose="020B0504020202020204" pitchFamily="34" charset="0"/>
              </a:rPr>
              <a:t>Circular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357733-218A-1E0E-7E6A-CF1D1F86D332}"/>
              </a:ext>
            </a:extLst>
          </p:cNvPr>
          <p:cNvSpPr txBox="1"/>
          <p:nvPr/>
        </p:nvSpPr>
        <p:spPr>
          <a:xfrm>
            <a:off x="392598" y="5011341"/>
            <a:ext cx="876821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The goal is to tell a story or provide enough information so that the point “speaks for itself.” Typically, a great deal of information is included, allowing the listener to reach the conclusion on his or her own.</a:t>
            </a:r>
          </a:p>
          <a:p>
            <a:endParaRPr lang="en-US" dirty="0">
              <a:latin typeface="Acumin Pro" panose="020B0504020202020204" pitchFamily="34" charset="0"/>
            </a:endParaRPr>
          </a:p>
        </p:txBody>
      </p:sp>
      <p:pic>
        <p:nvPicPr>
          <p:cNvPr id="3" name="Picture 2" descr="Logo&#10;&#10;Description automatically generated with low confidence">
            <a:extLst>
              <a:ext uri="{FF2B5EF4-FFF2-40B4-BE49-F238E27FC236}">
                <a16:creationId xmlns:a16="http://schemas.microsoft.com/office/drawing/2014/main" id="{A6596C28-7059-E20B-F83D-23A63BA333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796" y="184798"/>
            <a:ext cx="722813" cy="581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6877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69" y="0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284575" y="187363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r>
                <a:rPr lang="en-US" sz="3200" cap="all" dirty="0">
                  <a:solidFill>
                    <a:schemeClr val="bg1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Raise negotiation activity</a:t>
              </a:r>
            </a:p>
          </p:txBody>
        </p:sp>
      </p:grp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9780F927-3219-3B99-2B6C-DC01D7C5CC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sp>
        <p:nvSpPr>
          <p:cNvPr id="2" name="docshape11">
            <a:extLst>
              <a:ext uri="{FF2B5EF4-FFF2-40B4-BE49-F238E27FC236}">
                <a16:creationId xmlns:a16="http://schemas.microsoft.com/office/drawing/2014/main" id="{372E8ABA-5C36-6E5C-A8E5-C9D632F2F158}"/>
              </a:ext>
            </a:extLst>
          </p:cNvPr>
          <p:cNvSpPr>
            <a:spLocks/>
          </p:cNvSpPr>
          <p:nvPr/>
        </p:nvSpPr>
        <p:spPr bwMode="auto">
          <a:xfrm>
            <a:off x="3836139" y="2126315"/>
            <a:ext cx="4519721" cy="2605370"/>
          </a:xfrm>
          <a:custGeom>
            <a:avLst/>
            <a:gdLst>
              <a:gd name="T0" fmla="+- 0 4240 3524"/>
              <a:gd name="T1" fmla="*/ T0 w 1297"/>
              <a:gd name="T2" fmla="+- 0 261 -134"/>
              <a:gd name="T3" fmla="*/ 261 h 622"/>
              <a:gd name="T4" fmla="+- 0 4173 3524"/>
              <a:gd name="T5" fmla="*/ T4 w 1297"/>
              <a:gd name="T6" fmla="+- 0 277 -134"/>
              <a:gd name="T7" fmla="*/ 277 h 622"/>
              <a:gd name="T8" fmla="+- 0 4104 3524"/>
              <a:gd name="T9" fmla="*/ T8 w 1297"/>
              <a:gd name="T10" fmla="+- 0 269 -134"/>
              <a:gd name="T11" fmla="*/ 269 h 622"/>
              <a:gd name="T12" fmla="+- 0 4059 3524"/>
              <a:gd name="T13" fmla="*/ T12 w 1297"/>
              <a:gd name="T14" fmla="+- 0 242 -134"/>
              <a:gd name="T15" fmla="*/ 242 h 622"/>
              <a:gd name="T16" fmla="+- 0 4026 3524"/>
              <a:gd name="T17" fmla="*/ T16 w 1297"/>
              <a:gd name="T18" fmla="+- 0 194 -134"/>
              <a:gd name="T19" fmla="*/ 194 h 622"/>
              <a:gd name="T20" fmla="+- 0 3959 3524"/>
              <a:gd name="T21" fmla="*/ T20 w 1297"/>
              <a:gd name="T22" fmla="+- 0 151 -134"/>
              <a:gd name="T23" fmla="*/ 151 h 622"/>
              <a:gd name="T24" fmla="+- 0 3867 3524"/>
              <a:gd name="T25" fmla="*/ T24 w 1297"/>
              <a:gd name="T26" fmla="+- 0 122 -134"/>
              <a:gd name="T27" fmla="*/ 122 h 622"/>
              <a:gd name="T28" fmla="+- 0 3764 3524"/>
              <a:gd name="T29" fmla="*/ T28 w 1297"/>
              <a:gd name="T30" fmla="+- 0 106 -134"/>
              <a:gd name="T31" fmla="*/ 106 h 622"/>
              <a:gd name="T32" fmla="+- 0 3524 3524"/>
              <a:gd name="T33" fmla="*/ T32 w 1297"/>
              <a:gd name="T34" fmla="+- 0 317 -134"/>
              <a:gd name="T35" fmla="*/ 317 h 622"/>
              <a:gd name="T36" fmla="+- 0 3692 3524"/>
              <a:gd name="T37" fmla="*/ T36 w 1297"/>
              <a:gd name="T38" fmla="+- 0 320 -134"/>
              <a:gd name="T39" fmla="*/ 320 h 622"/>
              <a:gd name="T40" fmla="+- 0 3740 3524"/>
              <a:gd name="T41" fmla="*/ T40 w 1297"/>
              <a:gd name="T42" fmla="+- 0 332 -134"/>
              <a:gd name="T43" fmla="*/ 332 h 622"/>
              <a:gd name="T44" fmla="+- 0 3779 3524"/>
              <a:gd name="T45" fmla="*/ T44 w 1297"/>
              <a:gd name="T46" fmla="+- 0 346 -134"/>
              <a:gd name="T47" fmla="*/ 346 h 622"/>
              <a:gd name="T48" fmla="+- 0 3812 3524"/>
              <a:gd name="T49" fmla="*/ T48 w 1297"/>
              <a:gd name="T50" fmla="+- 0 364 -134"/>
              <a:gd name="T51" fmla="*/ 364 h 622"/>
              <a:gd name="T52" fmla="+- 0 3852 3524"/>
              <a:gd name="T53" fmla="*/ T52 w 1297"/>
              <a:gd name="T54" fmla="+- 0 394 -134"/>
              <a:gd name="T55" fmla="*/ 394 h 622"/>
              <a:gd name="T56" fmla="+- 0 3906 3524"/>
              <a:gd name="T57" fmla="*/ T56 w 1297"/>
              <a:gd name="T58" fmla="+- 0 426 -134"/>
              <a:gd name="T59" fmla="*/ 426 h 622"/>
              <a:gd name="T60" fmla="+- 0 3976 3524"/>
              <a:gd name="T61" fmla="*/ T60 w 1297"/>
              <a:gd name="T62" fmla="+- 0 454 -134"/>
              <a:gd name="T63" fmla="*/ 454 h 622"/>
              <a:gd name="T64" fmla="+- 0 4051 3524"/>
              <a:gd name="T65" fmla="*/ T64 w 1297"/>
              <a:gd name="T66" fmla="+- 0 474 -134"/>
              <a:gd name="T67" fmla="*/ 474 h 622"/>
              <a:gd name="T68" fmla="+- 0 4139 3524"/>
              <a:gd name="T69" fmla="*/ T68 w 1297"/>
              <a:gd name="T70" fmla="+- 0 485 -134"/>
              <a:gd name="T71" fmla="*/ 485 h 622"/>
              <a:gd name="T72" fmla="+- 0 4230 3524"/>
              <a:gd name="T73" fmla="*/ T72 w 1297"/>
              <a:gd name="T74" fmla="+- 0 483 -134"/>
              <a:gd name="T75" fmla="*/ 483 h 622"/>
              <a:gd name="T76" fmla="+- 0 4299 3524"/>
              <a:gd name="T77" fmla="*/ T76 w 1297"/>
              <a:gd name="T78" fmla="+- 0 474 -134"/>
              <a:gd name="T79" fmla="*/ 474 h 622"/>
              <a:gd name="T80" fmla="+- 0 4368 3524"/>
              <a:gd name="T81" fmla="*/ T80 w 1297"/>
              <a:gd name="T82" fmla="+- 0 455 -134"/>
              <a:gd name="T83" fmla="*/ 455 h 622"/>
              <a:gd name="T84" fmla="+- 0 4820 3524"/>
              <a:gd name="T85" fmla="*/ T84 w 1297"/>
              <a:gd name="T86" fmla="+- 0 37 -134"/>
              <a:gd name="T87" fmla="*/ 37 h 622"/>
              <a:gd name="T88" fmla="+- 0 4652 3524"/>
              <a:gd name="T89" fmla="*/ T88 w 1297"/>
              <a:gd name="T90" fmla="+- 0 34 -134"/>
              <a:gd name="T91" fmla="*/ 34 h 622"/>
              <a:gd name="T92" fmla="+- 0 4604 3524"/>
              <a:gd name="T93" fmla="*/ T92 w 1297"/>
              <a:gd name="T94" fmla="+- 0 23 -134"/>
              <a:gd name="T95" fmla="*/ 23 h 622"/>
              <a:gd name="T96" fmla="+- 0 4565 3524"/>
              <a:gd name="T97" fmla="*/ T96 w 1297"/>
              <a:gd name="T98" fmla="+- 0 9 -134"/>
              <a:gd name="T99" fmla="*/ 9 h 622"/>
              <a:gd name="T100" fmla="+- 0 4532 3524"/>
              <a:gd name="T101" fmla="*/ T100 w 1297"/>
              <a:gd name="T102" fmla="+- 0 -9 -134"/>
              <a:gd name="T103" fmla="*/ -9 h 622"/>
              <a:gd name="T104" fmla="+- 0 4492 3524"/>
              <a:gd name="T105" fmla="*/ T104 w 1297"/>
              <a:gd name="T106" fmla="+- 0 -40 -134"/>
              <a:gd name="T107" fmla="*/ -40 h 622"/>
              <a:gd name="T108" fmla="+- 0 4438 3524"/>
              <a:gd name="T109" fmla="*/ T108 w 1297"/>
              <a:gd name="T110" fmla="+- 0 -72 -134"/>
              <a:gd name="T111" fmla="*/ -72 h 622"/>
              <a:gd name="T112" fmla="+- 0 4368 3524"/>
              <a:gd name="T113" fmla="*/ T112 w 1297"/>
              <a:gd name="T114" fmla="+- 0 -100 -134"/>
              <a:gd name="T115" fmla="*/ -100 h 622"/>
              <a:gd name="T116" fmla="+- 0 4293 3524"/>
              <a:gd name="T117" fmla="*/ T116 w 1297"/>
              <a:gd name="T118" fmla="+- 0 -119 -134"/>
              <a:gd name="T119" fmla="*/ -119 h 622"/>
              <a:gd name="T120" fmla="+- 0 4205 3524"/>
              <a:gd name="T121" fmla="*/ T120 w 1297"/>
              <a:gd name="T122" fmla="+- 0 -131 -134"/>
              <a:gd name="T123" fmla="*/ -131 h 622"/>
              <a:gd name="T124" fmla="+- 0 4114 3524"/>
              <a:gd name="T125" fmla="*/ T124 w 1297"/>
              <a:gd name="T126" fmla="+- 0 -129 -134"/>
              <a:gd name="T127" fmla="*/ -129 h 622"/>
              <a:gd name="T128" fmla="+- 0 4045 3524"/>
              <a:gd name="T129" fmla="*/ T128 w 1297"/>
              <a:gd name="T130" fmla="+- 0 -119 -134"/>
              <a:gd name="T131" fmla="*/ -119 h 622"/>
              <a:gd name="T132" fmla="+- 0 3975 3524"/>
              <a:gd name="T133" fmla="*/ T132 w 1297"/>
              <a:gd name="T134" fmla="+- 0 -101 -134"/>
              <a:gd name="T135" fmla="*/ -101 h 622"/>
              <a:gd name="T136" fmla="+- 0 4125 3524"/>
              <a:gd name="T137" fmla="*/ T136 w 1297"/>
              <a:gd name="T138" fmla="+- 0 125 -134"/>
              <a:gd name="T139" fmla="*/ 125 h 622"/>
              <a:gd name="T140" fmla="+- 0 4154 3524"/>
              <a:gd name="T141" fmla="*/ T140 w 1297"/>
              <a:gd name="T142" fmla="+- 0 79 -134"/>
              <a:gd name="T143" fmla="*/ 79 h 622"/>
              <a:gd name="T144" fmla="+- 0 4216 3524"/>
              <a:gd name="T145" fmla="*/ T144 w 1297"/>
              <a:gd name="T146" fmla="+- 0 79 -134"/>
              <a:gd name="T147" fmla="*/ 79 h 622"/>
              <a:gd name="T148" fmla="+- 0 4270 3524"/>
              <a:gd name="T149" fmla="*/ T148 w 1297"/>
              <a:gd name="T150" fmla="+- 0 101 -134"/>
              <a:gd name="T151" fmla="*/ 101 h 622"/>
              <a:gd name="T152" fmla="+- 0 4303 3524"/>
              <a:gd name="T153" fmla="*/ T152 w 1297"/>
              <a:gd name="T154" fmla="+- 0 141 -134"/>
              <a:gd name="T155" fmla="*/ 141 h 622"/>
              <a:gd name="T156" fmla="+- 0 4363 3524"/>
              <a:gd name="T157" fmla="*/ T156 w 1297"/>
              <a:gd name="T158" fmla="+- 0 192 -134"/>
              <a:gd name="T159" fmla="*/ 192 h 622"/>
              <a:gd name="T160" fmla="+- 0 4447 3524"/>
              <a:gd name="T161" fmla="*/ T160 w 1297"/>
              <a:gd name="T162" fmla="+- 0 225 -134"/>
              <a:gd name="T163" fmla="*/ 225 h 622"/>
              <a:gd name="T164" fmla="+- 0 4552 3524"/>
              <a:gd name="T165" fmla="*/ T164 w 1297"/>
              <a:gd name="T166" fmla="+- 0 245 -134"/>
              <a:gd name="T167" fmla="*/ 245 h 622"/>
              <a:gd name="T168" fmla="+- 0 4820 3524"/>
              <a:gd name="T169" fmla="*/ T168 w 1297"/>
              <a:gd name="T170" fmla="+- 0 249 -134"/>
              <a:gd name="T171" fmla="*/ 249 h 62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</a:cxnLst>
            <a:rect l="0" t="0" r="r" b="b"/>
            <a:pathLst>
              <a:path w="1297" h="622">
                <a:moveTo>
                  <a:pt x="1024" y="425"/>
                </a:moveTo>
                <a:lnTo>
                  <a:pt x="694" y="363"/>
                </a:lnTo>
                <a:lnTo>
                  <a:pt x="716" y="395"/>
                </a:lnTo>
                <a:lnTo>
                  <a:pt x="684" y="405"/>
                </a:lnTo>
                <a:lnTo>
                  <a:pt x="666" y="409"/>
                </a:lnTo>
                <a:lnTo>
                  <a:pt x="649" y="411"/>
                </a:lnTo>
                <a:lnTo>
                  <a:pt x="629" y="411"/>
                </a:lnTo>
                <a:lnTo>
                  <a:pt x="604" y="409"/>
                </a:lnTo>
                <a:lnTo>
                  <a:pt x="580" y="403"/>
                </a:lnTo>
                <a:lnTo>
                  <a:pt x="563" y="395"/>
                </a:lnTo>
                <a:lnTo>
                  <a:pt x="550" y="387"/>
                </a:lnTo>
                <a:lnTo>
                  <a:pt x="535" y="376"/>
                </a:lnTo>
                <a:lnTo>
                  <a:pt x="524" y="359"/>
                </a:lnTo>
                <a:lnTo>
                  <a:pt x="517" y="347"/>
                </a:lnTo>
                <a:lnTo>
                  <a:pt x="502" y="328"/>
                </a:lnTo>
                <a:lnTo>
                  <a:pt x="480" y="311"/>
                </a:lnTo>
                <a:lnTo>
                  <a:pt x="457" y="296"/>
                </a:lnTo>
                <a:lnTo>
                  <a:pt x="435" y="285"/>
                </a:lnTo>
                <a:lnTo>
                  <a:pt x="409" y="274"/>
                </a:lnTo>
                <a:lnTo>
                  <a:pt x="373" y="263"/>
                </a:lnTo>
                <a:lnTo>
                  <a:pt x="343" y="256"/>
                </a:lnTo>
                <a:lnTo>
                  <a:pt x="309" y="249"/>
                </a:lnTo>
                <a:lnTo>
                  <a:pt x="268" y="243"/>
                </a:lnTo>
                <a:lnTo>
                  <a:pt x="240" y="240"/>
                </a:lnTo>
                <a:lnTo>
                  <a:pt x="213" y="239"/>
                </a:lnTo>
                <a:lnTo>
                  <a:pt x="0" y="239"/>
                </a:lnTo>
                <a:lnTo>
                  <a:pt x="0" y="451"/>
                </a:lnTo>
                <a:lnTo>
                  <a:pt x="136" y="450"/>
                </a:lnTo>
                <a:lnTo>
                  <a:pt x="151" y="452"/>
                </a:lnTo>
                <a:lnTo>
                  <a:pt x="168" y="454"/>
                </a:lnTo>
                <a:lnTo>
                  <a:pt x="187" y="457"/>
                </a:lnTo>
                <a:lnTo>
                  <a:pt x="205" y="462"/>
                </a:lnTo>
                <a:lnTo>
                  <a:pt x="216" y="466"/>
                </a:lnTo>
                <a:lnTo>
                  <a:pt x="228" y="469"/>
                </a:lnTo>
                <a:lnTo>
                  <a:pt x="242" y="474"/>
                </a:lnTo>
                <a:lnTo>
                  <a:pt x="255" y="480"/>
                </a:lnTo>
                <a:lnTo>
                  <a:pt x="266" y="484"/>
                </a:lnTo>
                <a:lnTo>
                  <a:pt x="274" y="489"/>
                </a:lnTo>
                <a:lnTo>
                  <a:pt x="288" y="498"/>
                </a:lnTo>
                <a:lnTo>
                  <a:pt x="299" y="505"/>
                </a:lnTo>
                <a:lnTo>
                  <a:pt x="314" y="519"/>
                </a:lnTo>
                <a:lnTo>
                  <a:pt x="328" y="528"/>
                </a:lnTo>
                <a:lnTo>
                  <a:pt x="347" y="540"/>
                </a:lnTo>
                <a:lnTo>
                  <a:pt x="365" y="550"/>
                </a:lnTo>
                <a:lnTo>
                  <a:pt x="382" y="560"/>
                </a:lnTo>
                <a:lnTo>
                  <a:pt x="403" y="570"/>
                </a:lnTo>
                <a:lnTo>
                  <a:pt x="426" y="579"/>
                </a:lnTo>
                <a:lnTo>
                  <a:pt x="452" y="588"/>
                </a:lnTo>
                <a:lnTo>
                  <a:pt x="474" y="595"/>
                </a:lnTo>
                <a:lnTo>
                  <a:pt x="497" y="601"/>
                </a:lnTo>
                <a:lnTo>
                  <a:pt x="527" y="608"/>
                </a:lnTo>
                <a:lnTo>
                  <a:pt x="550" y="612"/>
                </a:lnTo>
                <a:lnTo>
                  <a:pt x="580" y="615"/>
                </a:lnTo>
                <a:lnTo>
                  <a:pt x="615" y="619"/>
                </a:lnTo>
                <a:lnTo>
                  <a:pt x="646" y="619"/>
                </a:lnTo>
                <a:lnTo>
                  <a:pt x="677" y="619"/>
                </a:lnTo>
                <a:lnTo>
                  <a:pt x="706" y="617"/>
                </a:lnTo>
                <a:lnTo>
                  <a:pt x="725" y="615"/>
                </a:lnTo>
                <a:lnTo>
                  <a:pt x="751" y="611"/>
                </a:lnTo>
                <a:lnTo>
                  <a:pt x="775" y="608"/>
                </a:lnTo>
                <a:lnTo>
                  <a:pt x="792" y="603"/>
                </a:lnTo>
                <a:lnTo>
                  <a:pt x="812" y="598"/>
                </a:lnTo>
                <a:lnTo>
                  <a:pt x="844" y="589"/>
                </a:lnTo>
                <a:lnTo>
                  <a:pt x="865" y="622"/>
                </a:lnTo>
                <a:lnTo>
                  <a:pt x="1024" y="425"/>
                </a:lnTo>
                <a:close/>
                <a:moveTo>
                  <a:pt x="1296" y="171"/>
                </a:moveTo>
                <a:lnTo>
                  <a:pt x="1161" y="172"/>
                </a:lnTo>
                <a:lnTo>
                  <a:pt x="1145" y="170"/>
                </a:lnTo>
                <a:lnTo>
                  <a:pt x="1128" y="168"/>
                </a:lnTo>
                <a:lnTo>
                  <a:pt x="1109" y="165"/>
                </a:lnTo>
                <a:lnTo>
                  <a:pt x="1091" y="161"/>
                </a:lnTo>
                <a:lnTo>
                  <a:pt x="1080" y="157"/>
                </a:lnTo>
                <a:lnTo>
                  <a:pt x="1068" y="154"/>
                </a:lnTo>
                <a:lnTo>
                  <a:pt x="1054" y="148"/>
                </a:lnTo>
                <a:lnTo>
                  <a:pt x="1041" y="143"/>
                </a:lnTo>
                <a:lnTo>
                  <a:pt x="1030" y="138"/>
                </a:lnTo>
                <a:lnTo>
                  <a:pt x="1022" y="133"/>
                </a:lnTo>
                <a:lnTo>
                  <a:pt x="1008" y="125"/>
                </a:lnTo>
                <a:lnTo>
                  <a:pt x="998" y="117"/>
                </a:lnTo>
                <a:lnTo>
                  <a:pt x="982" y="103"/>
                </a:lnTo>
                <a:lnTo>
                  <a:pt x="968" y="94"/>
                </a:lnTo>
                <a:lnTo>
                  <a:pt x="950" y="82"/>
                </a:lnTo>
                <a:lnTo>
                  <a:pt x="931" y="72"/>
                </a:lnTo>
                <a:lnTo>
                  <a:pt x="914" y="62"/>
                </a:lnTo>
                <a:lnTo>
                  <a:pt x="893" y="52"/>
                </a:lnTo>
                <a:lnTo>
                  <a:pt x="870" y="44"/>
                </a:lnTo>
                <a:lnTo>
                  <a:pt x="844" y="34"/>
                </a:lnTo>
                <a:lnTo>
                  <a:pt x="822" y="27"/>
                </a:lnTo>
                <a:lnTo>
                  <a:pt x="799" y="21"/>
                </a:lnTo>
                <a:lnTo>
                  <a:pt x="769" y="15"/>
                </a:lnTo>
                <a:lnTo>
                  <a:pt x="746" y="11"/>
                </a:lnTo>
                <a:lnTo>
                  <a:pt x="716" y="7"/>
                </a:lnTo>
                <a:lnTo>
                  <a:pt x="681" y="3"/>
                </a:lnTo>
                <a:lnTo>
                  <a:pt x="650" y="3"/>
                </a:lnTo>
                <a:lnTo>
                  <a:pt x="619" y="3"/>
                </a:lnTo>
                <a:lnTo>
                  <a:pt x="590" y="5"/>
                </a:lnTo>
                <a:lnTo>
                  <a:pt x="571" y="7"/>
                </a:lnTo>
                <a:lnTo>
                  <a:pt x="544" y="11"/>
                </a:lnTo>
                <a:lnTo>
                  <a:pt x="521" y="15"/>
                </a:lnTo>
                <a:lnTo>
                  <a:pt x="504" y="19"/>
                </a:lnTo>
                <a:lnTo>
                  <a:pt x="484" y="24"/>
                </a:lnTo>
                <a:lnTo>
                  <a:pt x="451" y="33"/>
                </a:lnTo>
                <a:lnTo>
                  <a:pt x="431" y="0"/>
                </a:lnTo>
                <a:lnTo>
                  <a:pt x="272" y="197"/>
                </a:lnTo>
                <a:lnTo>
                  <a:pt x="601" y="259"/>
                </a:lnTo>
                <a:lnTo>
                  <a:pt x="579" y="227"/>
                </a:lnTo>
                <a:lnTo>
                  <a:pt x="612" y="217"/>
                </a:lnTo>
                <a:lnTo>
                  <a:pt x="630" y="213"/>
                </a:lnTo>
                <a:lnTo>
                  <a:pt x="647" y="211"/>
                </a:lnTo>
                <a:lnTo>
                  <a:pt x="667" y="211"/>
                </a:lnTo>
                <a:lnTo>
                  <a:pt x="692" y="213"/>
                </a:lnTo>
                <a:lnTo>
                  <a:pt x="716" y="220"/>
                </a:lnTo>
                <a:lnTo>
                  <a:pt x="733" y="227"/>
                </a:lnTo>
                <a:lnTo>
                  <a:pt x="746" y="235"/>
                </a:lnTo>
                <a:lnTo>
                  <a:pt x="761" y="247"/>
                </a:lnTo>
                <a:lnTo>
                  <a:pt x="772" y="264"/>
                </a:lnTo>
                <a:lnTo>
                  <a:pt x="779" y="275"/>
                </a:lnTo>
                <a:lnTo>
                  <a:pt x="794" y="294"/>
                </a:lnTo>
                <a:lnTo>
                  <a:pt x="816" y="311"/>
                </a:lnTo>
                <a:lnTo>
                  <a:pt x="839" y="326"/>
                </a:lnTo>
                <a:lnTo>
                  <a:pt x="862" y="337"/>
                </a:lnTo>
                <a:lnTo>
                  <a:pt x="888" y="348"/>
                </a:lnTo>
                <a:lnTo>
                  <a:pt x="923" y="359"/>
                </a:lnTo>
                <a:lnTo>
                  <a:pt x="953" y="367"/>
                </a:lnTo>
                <a:lnTo>
                  <a:pt x="987" y="374"/>
                </a:lnTo>
                <a:lnTo>
                  <a:pt x="1028" y="379"/>
                </a:lnTo>
                <a:lnTo>
                  <a:pt x="1056" y="382"/>
                </a:lnTo>
                <a:lnTo>
                  <a:pt x="1083" y="383"/>
                </a:lnTo>
                <a:lnTo>
                  <a:pt x="1296" y="383"/>
                </a:lnTo>
                <a:lnTo>
                  <a:pt x="1296" y="171"/>
                </a:lnTo>
                <a:close/>
              </a:path>
            </a:pathLst>
          </a:custGeom>
          <a:solidFill>
            <a:srgbClr val="87A6D3"/>
          </a:solidFill>
          <a:ln w="57150">
            <a:solidFill>
              <a:schemeClr val="tx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789A37-246D-F099-E7C7-14151733F8B9}"/>
              </a:ext>
            </a:extLst>
          </p:cNvPr>
          <p:cNvSpPr txBox="1"/>
          <p:nvPr/>
        </p:nvSpPr>
        <p:spPr>
          <a:xfrm>
            <a:off x="350729" y="1227551"/>
            <a:ext cx="3081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Acumin Pro" panose="020B0504020202020204" pitchFamily="34" charset="0"/>
              </a:rPr>
              <a:t>Indirect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DFC5F7-5427-5399-FC14-AB15B384EB5C}"/>
              </a:ext>
            </a:extLst>
          </p:cNvPr>
          <p:cNvSpPr txBox="1"/>
          <p:nvPr/>
        </p:nvSpPr>
        <p:spPr>
          <a:xfrm>
            <a:off x="391482" y="5257800"/>
            <a:ext cx="8768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The purpose is to bring up a point, or respond to an issue, without having to say the message directly. The goal of harmony in relationships is a higher priority than exactness and speed.</a:t>
            </a:r>
            <a:endParaRPr lang="en-US" dirty="0">
              <a:latin typeface="Acumin Pro" panose="020B0504020202020204" pitchFamily="34" charset="0"/>
            </a:endParaRPr>
          </a:p>
        </p:txBody>
      </p:sp>
      <p:pic>
        <p:nvPicPr>
          <p:cNvPr id="5" name="Picture 4" descr="Logo&#10;&#10;Description automatically generated with low confidence">
            <a:extLst>
              <a:ext uri="{FF2B5EF4-FFF2-40B4-BE49-F238E27FC236}">
                <a16:creationId xmlns:a16="http://schemas.microsoft.com/office/drawing/2014/main" id="{A8E594CC-2750-7E3E-EF57-BD86D7AE494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796" y="184798"/>
            <a:ext cx="722813" cy="581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454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69" y="0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284575" y="187363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r>
                <a:rPr lang="en-US" sz="3200" cap="all" dirty="0">
                  <a:solidFill>
                    <a:schemeClr val="bg1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Raise negotiation activity</a:t>
              </a:r>
            </a:p>
          </p:txBody>
        </p:sp>
      </p:grp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9780F927-3219-3B99-2B6C-DC01D7C5CC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grpSp>
        <p:nvGrpSpPr>
          <p:cNvPr id="3" name="docshapegroup12">
            <a:extLst>
              <a:ext uri="{FF2B5EF4-FFF2-40B4-BE49-F238E27FC236}">
                <a16:creationId xmlns:a16="http://schemas.microsoft.com/office/drawing/2014/main" id="{D3EBA60C-312E-1844-881E-ED24A46798E4}"/>
              </a:ext>
            </a:extLst>
          </p:cNvPr>
          <p:cNvGrpSpPr>
            <a:grpSpLocks/>
          </p:cNvGrpSpPr>
          <p:nvPr/>
        </p:nvGrpSpPr>
        <p:grpSpPr bwMode="auto">
          <a:xfrm>
            <a:off x="4618340" y="2001914"/>
            <a:ext cx="2955320" cy="2854172"/>
            <a:chOff x="3841" y="-247"/>
            <a:chExt cx="913" cy="913"/>
          </a:xfrm>
          <a:solidFill>
            <a:srgbClr val="87A6D3"/>
          </a:solidFill>
        </p:grpSpPr>
        <p:sp>
          <p:nvSpPr>
            <p:cNvPr id="5" name="docshape13">
              <a:extLst>
                <a:ext uri="{FF2B5EF4-FFF2-40B4-BE49-F238E27FC236}">
                  <a16:creationId xmlns:a16="http://schemas.microsoft.com/office/drawing/2014/main" id="{E4EDAEC0-353A-37A0-DA45-5B31DC3CD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6" y="-212"/>
              <a:ext cx="573" cy="873"/>
            </a:xfrm>
            <a:custGeom>
              <a:avLst/>
              <a:gdLst>
                <a:gd name="T0" fmla="+- 0 4285 3846"/>
                <a:gd name="T1" fmla="*/ T0 w 573"/>
                <a:gd name="T2" fmla="+- 0 661 -212"/>
                <a:gd name="T3" fmla="*/ 661 h 873"/>
                <a:gd name="T4" fmla="+- 0 4235 3846"/>
                <a:gd name="T5" fmla="*/ T4 w 573"/>
                <a:gd name="T6" fmla="+- 0 657 -212"/>
                <a:gd name="T7" fmla="*/ 657 h 873"/>
                <a:gd name="T8" fmla="+- 0 4183 3846"/>
                <a:gd name="T9" fmla="*/ T8 w 573"/>
                <a:gd name="T10" fmla="+- 0 645 -212"/>
                <a:gd name="T11" fmla="*/ 645 h 873"/>
                <a:gd name="T12" fmla="+- 0 4121 3846"/>
                <a:gd name="T13" fmla="*/ T12 w 573"/>
                <a:gd name="T14" fmla="+- 0 625 -212"/>
                <a:gd name="T15" fmla="*/ 625 h 873"/>
                <a:gd name="T16" fmla="+- 0 4071 3846"/>
                <a:gd name="T17" fmla="*/ T16 w 573"/>
                <a:gd name="T18" fmla="+- 0 600 -212"/>
                <a:gd name="T19" fmla="*/ 600 h 873"/>
                <a:gd name="T20" fmla="+- 0 4024 3846"/>
                <a:gd name="T21" fmla="*/ T20 w 573"/>
                <a:gd name="T22" fmla="+- 0 567 -212"/>
                <a:gd name="T23" fmla="*/ 567 h 873"/>
                <a:gd name="T24" fmla="+- 0 3984 3846"/>
                <a:gd name="T25" fmla="*/ T24 w 573"/>
                <a:gd name="T26" fmla="+- 0 532 -212"/>
                <a:gd name="T27" fmla="*/ 532 h 873"/>
                <a:gd name="T28" fmla="+- 0 3951 3846"/>
                <a:gd name="T29" fmla="*/ T28 w 573"/>
                <a:gd name="T30" fmla="+- 0 496 -212"/>
                <a:gd name="T31" fmla="*/ 496 h 873"/>
                <a:gd name="T32" fmla="+- 0 3920 3846"/>
                <a:gd name="T33" fmla="*/ T32 w 573"/>
                <a:gd name="T34" fmla="+- 0 456 -212"/>
                <a:gd name="T35" fmla="*/ 456 h 873"/>
                <a:gd name="T36" fmla="+- 0 3895 3846"/>
                <a:gd name="T37" fmla="*/ T36 w 573"/>
                <a:gd name="T38" fmla="+- 0 412 -212"/>
                <a:gd name="T39" fmla="*/ 412 h 873"/>
                <a:gd name="T40" fmla="+- 0 3874 3846"/>
                <a:gd name="T41" fmla="*/ T40 w 573"/>
                <a:gd name="T42" fmla="+- 0 364 -212"/>
                <a:gd name="T43" fmla="*/ 364 h 873"/>
                <a:gd name="T44" fmla="+- 0 3858 3846"/>
                <a:gd name="T45" fmla="*/ T44 w 573"/>
                <a:gd name="T46" fmla="+- 0 312 -212"/>
                <a:gd name="T47" fmla="*/ 312 h 873"/>
                <a:gd name="T48" fmla="+- 0 3849 3846"/>
                <a:gd name="T49" fmla="*/ T48 w 573"/>
                <a:gd name="T50" fmla="+- 0 256 -212"/>
                <a:gd name="T51" fmla="*/ 256 h 873"/>
                <a:gd name="T52" fmla="+- 0 3846 3846"/>
                <a:gd name="T53" fmla="*/ T52 w 573"/>
                <a:gd name="T54" fmla="+- 0 206 -212"/>
                <a:gd name="T55" fmla="*/ 206 h 873"/>
                <a:gd name="T56" fmla="+- 0 3851 3846"/>
                <a:gd name="T57" fmla="*/ T56 w 573"/>
                <a:gd name="T58" fmla="+- 0 149 -212"/>
                <a:gd name="T59" fmla="*/ 149 h 873"/>
                <a:gd name="T60" fmla="+- 0 3862 3846"/>
                <a:gd name="T61" fmla="*/ T60 w 573"/>
                <a:gd name="T62" fmla="+- 0 91 -212"/>
                <a:gd name="T63" fmla="*/ 91 h 873"/>
                <a:gd name="T64" fmla="+- 0 3878 3846"/>
                <a:gd name="T65" fmla="*/ T64 w 573"/>
                <a:gd name="T66" fmla="+- 0 43 -212"/>
                <a:gd name="T67" fmla="*/ 43 h 873"/>
                <a:gd name="T68" fmla="+- 0 3899 3846"/>
                <a:gd name="T69" fmla="*/ T68 w 573"/>
                <a:gd name="T70" fmla="+- 0 -2 -212"/>
                <a:gd name="T71" fmla="*/ -2 h 873"/>
                <a:gd name="T72" fmla="+- 0 3929 3846"/>
                <a:gd name="T73" fmla="*/ T72 w 573"/>
                <a:gd name="T74" fmla="+- 0 -52 -212"/>
                <a:gd name="T75" fmla="*/ -52 h 873"/>
                <a:gd name="T76" fmla="+- 0 3961 3846"/>
                <a:gd name="T77" fmla="*/ T76 w 573"/>
                <a:gd name="T78" fmla="+- 0 -92 -212"/>
                <a:gd name="T79" fmla="*/ -92 h 873"/>
                <a:gd name="T80" fmla="+- 0 3997 3846"/>
                <a:gd name="T81" fmla="*/ T80 w 573"/>
                <a:gd name="T82" fmla="+- 0 -129 -212"/>
                <a:gd name="T83" fmla="*/ -129 h 873"/>
                <a:gd name="T84" fmla="+- 0 4033 3846"/>
                <a:gd name="T85" fmla="*/ T84 w 573"/>
                <a:gd name="T86" fmla="+- 0 -159 -212"/>
                <a:gd name="T87" fmla="*/ -159 h 873"/>
                <a:gd name="T88" fmla="+- 0 4071 3846"/>
                <a:gd name="T89" fmla="*/ T88 w 573"/>
                <a:gd name="T90" fmla="+- 0 -182 -212"/>
                <a:gd name="T91" fmla="*/ -182 h 873"/>
                <a:gd name="T92" fmla="+- 0 4106 3846"/>
                <a:gd name="T93" fmla="*/ T92 w 573"/>
                <a:gd name="T94" fmla="+- 0 -197 -212"/>
                <a:gd name="T95" fmla="*/ -197 h 873"/>
                <a:gd name="T96" fmla="+- 0 4148 3846"/>
                <a:gd name="T97" fmla="*/ T96 w 573"/>
                <a:gd name="T98" fmla="+- 0 -209 -212"/>
                <a:gd name="T99" fmla="*/ -209 h 873"/>
                <a:gd name="T100" fmla="+- 0 4186 3846"/>
                <a:gd name="T101" fmla="*/ T100 w 573"/>
                <a:gd name="T102" fmla="+- 0 -212 -212"/>
                <a:gd name="T103" fmla="*/ -212 h 873"/>
                <a:gd name="T104" fmla="+- 0 4228 3846"/>
                <a:gd name="T105" fmla="*/ T104 w 573"/>
                <a:gd name="T106" fmla="+- 0 -208 -212"/>
                <a:gd name="T107" fmla="*/ -208 h 873"/>
                <a:gd name="T108" fmla="+- 0 4273 3846"/>
                <a:gd name="T109" fmla="*/ T108 w 573"/>
                <a:gd name="T110" fmla="+- 0 -193 -212"/>
                <a:gd name="T111" fmla="*/ -193 h 873"/>
                <a:gd name="T112" fmla="+- 0 4310 3846"/>
                <a:gd name="T113" fmla="*/ T112 w 573"/>
                <a:gd name="T114" fmla="+- 0 -172 -212"/>
                <a:gd name="T115" fmla="*/ -172 h 873"/>
                <a:gd name="T116" fmla="+- 0 4341 3846"/>
                <a:gd name="T117" fmla="*/ T116 w 573"/>
                <a:gd name="T118" fmla="+- 0 -143 -212"/>
                <a:gd name="T119" fmla="*/ -143 h 873"/>
                <a:gd name="T120" fmla="+- 0 4368 3846"/>
                <a:gd name="T121" fmla="*/ T120 w 573"/>
                <a:gd name="T122" fmla="+- 0 -107 -212"/>
                <a:gd name="T123" fmla="*/ -107 h 873"/>
                <a:gd name="T124" fmla="+- 0 4385 3846"/>
                <a:gd name="T125" fmla="*/ T124 w 573"/>
                <a:gd name="T126" fmla="+- 0 -64 -212"/>
                <a:gd name="T127" fmla="*/ -64 h 873"/>
                <a:gd name="T128" fmla="+- 0 4395 3846"/>
                <a:gd name="T129" fmla="*/ T128 w 573"/>
                <a:gd name="T130" fmla="+- 0 -16 -212"/>
                <a:gd name="T131" fmla="*/ -16 h 873"/>
                <a:gd name="T132" fmla="+- 0 4392 3846"/>
                <a:gd name="T133" fmla="*/ T132 w 573"/>
                <a:gd name="T134" fmla="+- 0 36 -212"/>
                <a:gd name="T135" fmla="*/ 36 h 873"/>
                <a:gd name="T136" fmla="+- 0 4377 3846"/>
                <a:gd name="T137" fmla="*/ T136 w 573"/>
                <a:gd name="T138" fmla="+- 0 84 -212"/>
                <a:gd name="T139" fmla="*/ 84 h 873"/>
                <a:gd name="T140" fmla="+- 0 4353 3846"/>
                <a:gd name="T141" fmla="*/ T140 w 573"/>
                <a:gd name="T142" fmla="+- 0 125 -212"/>
                <a:gd name="T143" fmla="*/ 125 h 873"/>
                <a:gd name="T144" fmla="+- 0 4316 3846"/>
                <a:gd name="T145" fmla="*/ T144 w 573"/>
                <a:gd name="T146" fmla="+- 0 171 -212"/>
                <a:gd name="T147" fmla="*/ 171 h 873"/>
                <a:gd name="T148" fmla="+- 0 4275 3846"/>
                <a:gd name="T149" fmla="*/ T148 w 573"/>
                <a:gd name="T150" fmla="+- 0 207 -212"/>
                <a:gd name="T151" fmla="*/ 207 h 873"/>
                <a:gd name="T152" fmla="+- 0 4207 3846"/>
                <a:gd name="T153" fmla="*/ T152 w 573"/>
                <a:gd name="T154" fmla="+- 0 262 -212"/>
                <a:gd name="T155" fmla="*/ 262 h 873"/>
                <a:gd name="T156" fmla="+- 0 4172 3846"/>
                <a:gd name="T157" fmla="*/ T156 w 573"/>
                <a:gd name="T158" fmla="+- 0 317 -212"/>
                <a:gd name="T159" fmla="*/ 317 h 873"/>
                <a:gd name="T160" fmla="+- 0 4153 3846"/>
                <a:gd name="T161" fmla="*/ T160 w 573"/>
                <a:gd name="T162" fmla="+- 0 372 -212"/>
                <a:gd name="T163" fmla="*/ 372 h 873"/>
                <a:gd name="T164" fmla="+- 0 4149 3846"/>
                <a:gd name="T165" fmla="*/ T164 w 573"/>
                <a:gd name="T166" fmla="+- 0 423 -212"/>
                <a:gd name="T167" fmla="*/ 423 h 873"/>
                <a:gd name="T168" fmla="+- 0 4155 3846"/>
                <a:gd name="T169" fmla="*/ T168 w 573"/>
                <a:gd name="T170" fmla="+- 0 475 -212"/>
                <a:gd name="T171" fmla="*/ 475 h 873"/>
                <a:gd name="T172" fmla="+- 0 4178 3846"/>
                <a:gd name="T173" fmla="*/ T172 w 573"/>
                <a:gd name="T174" fmla="+- 0 528 -212"/>
                <a:gd name="T175" fmla="*/ 528 h 873"/>
                <a:gd name="T176" fmla="+- 0 4218 3846"/>
                <a:gd name="T177" fmla="*/ T176 w 573"/>
                <a:gd name="T178" fmla="+- 0 582 -212"/>
                <a:gd name="T179" fmla="*/ 582 h 873"/>
                <a:gd name="T180" fmla="+- 0 4255 3846"/>
                <a:gd name="T181" fmla="*/ T180 w 573"/>
                <a:gd name="T182" fmla="+- 0 615 -212"/>
                <a:gd name="T183" fmla="*/ 615 h 873"/>
                <a:gd name="T184" fmla="+- 0 4295 3846"/>
                <a:gd name="T185" fmla="*/ T184 w 573"/>
                <a:gd name="T186" fmla="+- 0 636 -212"/>
                <a:gd name="T187" fmla="*/ 636 h 873"/>
                <a:gd name="T188" fmla="+- 0 4340 3846"/>
                <a:gd name="T189" fmla="*/ T188 w 573"/>
                <a:gd name="T190" fmla="+- 0 645 -212"/>
                <a:gd name="T191" fmla="*/ 645 h 873"/>
                <a:gd name="T192" fmla="+- 0 4374 3846"/>
                <a:gd name="T193" fmla="*/ T192 w 573"/>
                <a:gd name="T194" fmla="+- 0 647 -212"/>
                <a:gd name="T195" fmla="*/ 647 h 873"/>
                <a:gd name="T196" fmla="+- 0 4385 3846"/>
                <a:gd name="T197" fmla="*/ T196 w 573"/>
                <a:gd name="T198" fmla="+- 0 652 -212"/>
                <a:gd name="T199" fmla="*/ 652 h 873"/>
                <a:gd name="T200" fmla="+- 0 4335 3846"/>
                <a:gd name="T201" fmla="*/ T200 w 573"/>
                <a:gd name="T202" fmla="+- 0 659 -212"/>
                <a:gd name="T203" fmla="*/ 659 h 873"/>
                <a:gd name="T204" fmla="+- 0 4374 3846"/>
                <a:gd name="T205" fmla="*/ T204 w 573"/>
                <a:gd name="T206" fmla="+- 0 647 -212"/>
                <a:gd name="T207" fmla="*/ 647 h 873"/>
                <a:gd name="T208" fmla="+- 0 4404 3846"/>
                <a:gd name="T209" fmla="*/ T208 w 573"/>
                <a:gd name="T210" fmla="+- 0 647 -212"/>
                <a:gd name="T211" fmla="*/ 647 h 873"/>
                <a:gd name="T212" fmla="+- 0 4404 3846"/>
                <a:gd name="T213" fmla="*/ T212 w 573"/>
                <a:gd name="T214" fmla="+- 0 647 -212"/>
                <a:gd name="T215" fmla="*/ 647 h 873"/>
                <a:gd name="T216" fmla="+- 0 4404 3846"/>
                <a:gd name="T217" fmla="*/ T216 w 573"/>
                <a:gd name="T218" fmla="+- 0 647 -212"/>
                <a:gd name="T219" fmla="*/ 647 h 87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</a:cxnLst>
              <a:rect l="0" t="0" r="r" b="b"/>
              <a:pathLst>
                <a:path w="573" h="873">
                  <a:moveTo>
                    <a:pt x="462" y="873"/>
                  </a:moveTo>
                  <a:lnTo>
                    <a:pt x="439" y="873"/>
                  </a:lnTo>
                  <a:lnTo>
                    <a:pt x="415" y="871"/>
                  </a:lnTo>
                  <a:lnTo>
                    <a:pt x="389" y="869"/>
                  </a:lnTo>
                  <a:lnTo>
                    <a:pt x="365" y="864"/>
                  </a:lnTo>
                  <a:lnTo>
                    <a:pt x="337" y="857"/>
                  </a:lnTo>
                  <a:lnTo>
                    <a:pt x="306" y="849"/>
                  </a:lnTo>
                  <a:lnTo>
                    <a:pt x="275" y="837"/>
                  </a:lnTo>
                  <a:lnTo>
                    <a:pt x="252" y="826"/>
                  </a:lnTo>
                  <a:lnTo>
                    <a:pt x="225" y="812"/>
                  </a:lnTo>
                  <a:lnTo>
                    <a:pt x="198" y="795"/>
                  </a:lnTo>
                  <a:lnTo>
                    <a:pt x="178" y="779"/>
                  </a:lnTo>
                  <a:lnTo>
                    <a:pt x="159" y="763"/>
                  </a:lnTo>
                  <a:lnTo>
                    <a:pt x="138" y="744"/>
                  </a:lnTo>
                  <a:lnTo>
                    <a:pt x="120" y="727"/>
                  </a:lnTo>
                  <a:lnTo>
                    <a:pt x="105" y="708"/>
                  </a:lnTo>
                  <a:lnTo>
                    <a:pt x="89" y="688"/>
                  </a:lnTo>
                  <a:lnTo>
                    <a:pt x="74" y="668"/>
                  </a:lnTo>
                  <a:lnTo>
                    <a:pt x="60" y="647"/>
                  </a:lnTo>
                  <a:lnTo>
                    <a:pt x="49" y="624"/>
                  </a:lnTo>
                  <a:lnTo>
                    <a:pt x="38" y="601"/>
                  </a:lnTo>
                  <a:lnTo>
                    <a:pt x="28" y="576"/>
                  </a:lnTo>
                  <a:lnTo>
                    <a:pt x="19" y="549"/>
                  </a:lnTo>
                  <a:lnTo>
                    <a:pt x="12" y="524"/>
                  </a:lnTo>
                  <a:lnTo>
                    <a:pt x="7" y="498"/>
                  </a:lnTo>
                  <a:lnTo>
                    <a:pt x="3" y="468"/>
                  </a:lnTo>
                  <a:lnTo>
                    <a:pt x="1" y="443"/>
                  </a:lnTo>
                  <a:lnTo>
                    <a:pt x="0" y="418"/>
                  </a:lnTo>
                  <a:lnTo>
                    <a:pt x="1" y="391"/>
                  </a:lnTo>
                  <a:lnTo>
                    <a:pt x="5" y="361"/>
                  </a:lnTo>
                  <a:lnTo>
                    <a:pt x="9" y="330"/>
                  </a:lnTo>
                  <a:lnTo>
                    <a:pt x="16" y="303"/>
                  </a:lnTo>
                  <a:lnTo>
                    <a:pt x="23" y="276"/>
                  </a:lnTo>
                  <a:lnTo>
                    <a:pt x="32" y="255"/>
                  </a:lnTo>
                  <a:lnTo>
                    <a:pt x="43" y="231"/>
                  </a:lnTo>
                  <a:lnTo>
                    <a:pt x="53" y="210"/>
                  </a:lnTo>
                  <a:lnTo>
                    <a:pt x="67" y="185"/>
                  </a:lnTo>
                  <a:lnTo>
                    <a:pt x="83" y="160"/>
                  </a:lnTo>
                  <a:lnTo>
                    <a:pt x="99" y="139"/>
                  </a:lnTo>
                  <a:lnTo>
                    <a:pt x="115" y="120"/>
                  </a:lnTo>
                  <a:lnTo>
                    <a:pt x="133" y="101"/>
                  </a:lnTo>
                  <a:lnTo>
                    <a:pt x="151" y="83"/>
                  </a:lnTo>
                  <a:lnTo>
                    <a:pt x="167" y="70"/>
                  </a:lnTo>
                  <a:lnTo>
                    <a:pt x="187" y="53"/>
                  </a:lnTo>
                  <a:lnTo>
                    <a:pt x="208" y="40"/>
                  </a:lnTo>
                  <a:lnTo>
                    <a:pt x="225" y="30"/>
                  </a:lnTo>
                  <a:lnTo>
                    <a:pt x="243" y="21"/>
                  </a:lnTo>
                  <a:lnTo>
                    <a:pt x="260" y="15"/>
                  </a:lnTo>
                  <a:lnTo>
                    <a:pt x="277" y="9"/>
                  </a:lnTo>
                  <a:lnTo>
                    <a:pt x="302" y="3"/>
                  </a:lnTo>
                  <a:lnTo>
                    <a:pt x="321" y="1"/>
                  </a:lnTo>
                  <a:lnTo>
                    <a:pt x="340" y="0"/>
                  </a:lnTo>
                  <a:lnTo>
                    <a:pt x="358" y="1"/>
                  </a:lnTo>
                  <a:lnTo>
                    <a:pt x="382" y="4"/>
                  </a:lnTo>
                  <a:lnTo>
                    <a:pt x="406" y="10"/>
                  </a:lnTo>
                  <a:lnTo>
                    <a:pt x="427" y="19"/>
                  </a:lnTo>
                  <a:lnTo>
                    <a:pt x="444" y="28"/>
                  </a:lnTo>
                  <a:lnTo>
                    <a:pt x="464" y="40"/>
                  </a:lnTo>
                  <a:lnTo>
                    <a:pt x="479" y="53"/>
                  </a:lnTo>
                  <a:lnTo>
                    <a:pt x="495" y="69"/>
                  </a:lnTo>
                  <a:lnTo>
                    <a:pt x="509" y="86"/>
                  </a:lnTo>
                  <a:lnTo>
                    <a:pt x="522" y="105"/>
                  </a:lnTo>
                  <a:lnTo>
                    <a:pt x="532" y="125"/>
                  </a:lnTo>
                  <a:lnTo>
                    <a:pt x="539" y="148"/>
                  </a:lnTo>
                  <a:lnTo>
                    <a:pt x="545" y="172"/>
                  </a:lnTo>
                  <a:lnTo>
                    <a:pt x="549" y="196"/>
                  </a:lnTo>
                  <a:lnTo>
                    <a:pt x="549" y="221"/>
                  </a:lnTo>
                  <a:lnTo>
                    <a:pt x="546" y="248"/>
                  </a:lnTo>
                  <a:lnTo>
                    <a:pt x="541" y="273"/>
                  </a:lnTo>
                  <a:lnTo>
                    <a:pt x="531" y="296"/>
                  </a:lnTo>
                  <a:lnTo>
                    <a:pt x="520" y="318"/>
                  </a:lnTo>
                  <a:lnTo>
                    <a:pt x="507" y="337"/>
                  </a:lnTo>
                  <a:lnTo>
                    <a:pt x="490" y="361"/>
                  </a:lnTo>
                  <a:lnTo>
                    <a:pt x="470" y="383"/>
                  </a:lnTo>
                  <a:lnTo>
                    <a:pt x="450" y="402"/>
                  </a:lnTo>
                  <a:lnTo>
                    <a:pt x="429" y="419"/>
                  </a:lnTo>
                  <a:lnTo>
                    <a:pt x="384" y="452"/>
                  </a:lnTo>
                  <a:lnTo>
                    <a:pt x="361" y="474"/>
                  </a:lnTo>
                  <a:lnTo>
                    <a:pt x="344" y="496"/>
                  </a:lnTo>
                  <a:lnTo>
                    <a:pt x="326" y="529"/>
                  </a:lnTo>
                  <a:lnTo>
                    <a:pt x="316" y="556"/>
                  </a:lnTo>
                  <a:lnTo>
                    <a:pt x="307" y="584"/>
                  </a:lnTo>
                  <a:lnTo>
                    <a:pt x="303" y="609"/>
                  </a:lnTo>
                  <a:lnTo>
                    <a:pt x="303" y="635"/>
                  </a:lnTo>
                  <a:lnTo>
                    <a:pt x="304" y="656"/>
                  </a:lnTo>
                  <a:lnTo>
                    <a:pt x="309" y="687"/>
                  </a:lnTo>
                  <a:lnTo>
                    <a:pt x="319" y="715"/>
                  </a:lnTo>
                  <a:lnTo>
                    <a:pt x="332" y="740"/>
                  </a:lnTo>
                  <a:lnTo>
                    <a:pt x="348" y="767"/>
                  </a:lnTo>
                  <a:lnTo>
                    <a:pt x="372" y="794"/>
                  </a:lnTo>
                  <a:lnTo>
                    <a:pt x="390" y="813"/>
                  </a:lnTo>
                  <a:lnTo>
                    <a:pt x="409" y="827"/>
                  </a:lnTo>
                  <a:lnTo>
                    <a:pt x="429" y="838"/>
                  </a:lnTo>
                  <a:lnTo>
                    <a:pt x="449" y="848"/>
                  </a:lnTo>
                  <a:lnTo>
                    <a:pt x="470" y="854"/>
                  </a:lnTo>
                  <a:lnTo>
                    <a:pt x="494" y="857"/>
                  </a:lnTo>
                  <a:lnTo>
                    <a:pt x="509" y="859"/>
                  </a:lnTo>
                  <a:lnTo>
                    <a:pt x="528" y="859"/>
                  </a:lnTo>
                  <a:lnTo>
                    <a:pt x="558" y="859"/>
                  </a:lnTo>
                  <a:lnTo>
                    <a:pt x="539" y="864"/>
                  </a:lnTo>
                  <a:lnTo>
                    <a:pt x="515" y="868"/>
                  </a:lnTo>
                  <a:lnTo>
                    <a:pt x="489" y="871"/>
                  </a:lnTo>
                  <a:lnTo>
                    <a:pt x="462" y="873"/>
                  </a:lnTo>
                  <a:close/>
                  <a:moveTo>
                    <a:pt x="528" y="859"/>
                  </a:moveTo>
                  <a:lnTo>
                    <a:pt x="572" y="856"/>
                  </a:lnTo>
                  <a:lnTo>
                    <a:pt x="558" y="859"/>
                  </a:lnTo>
                  <a:lnTo>
                    <a:pt x="528" y="859"/>
                  </a:lnTo>
                  <a:close/>
                  <a:moveTo>
                    <a:pt x="558" y="859"/>
                  </a:moveTo>
                  <a:lnTo>
                    <a:pt x="528" y="859"/>
                  </a:lnTo>
                  <a:lnTo>
                    <a:pt x="558" y="859"/>
                  </a:lnTo>
                  <a:close/>
                </a:path>
              </a:pathLst>
            </a:custGeom>
            <a:grp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docshape14">
              <a:extLst>
                <a:ext uri="{FF2B5EF4-FFF2-40B4-BE49-F238E27FC236}">
                  <a16:creationId xmlns:a16="http://schemas.microsoft.com/office/drawing/2014/main" id="{7E27E457-F274-E9E1-A427-5E596DBE8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6" y="-212"/>
              <a:ext cx="573" cy="873"/>
            </a:xfrm>
            <a:custGeom>
              <a:avLst/>
              <a:gdLst>
                <a:gd name="T0" fmla="+- 0 4296 3846"/>
                <a:gd name="T1" fmla="*/ T0 w 573"/>
                <a:gd name="T2" fmla="+- 0 190 -212"/>
                <a:gd name="T3" fmla="*/ 190 h 873"/>
                <a:gd name="T4" fmla="+- 0 4230 3846"/>
                <a:gd name="T5" fmla="*/ T4 w 573"/>
                <a:gd name="T6" fmla="+- 0 240 -212"/>
                <a:gd name="T7" fmla="*/ 240 h 873"/>
                <a:gd name="T8" fmla="+- 0 4190 3846"/>
                <a:gd name="T9" fmla="*/ T8 w 573"/>
                <a:gd name="T10" fmla="+- 0 284 -212"/>
                <a:gd name="T11" fmla="*/ 284 h 873"/>
                <a:gd name="T12" fmla="+- 0 4162 3846"/>
                <a:gd name="T13" fmla="*/ T12 w 573"/>
                <a:gd name="T14" fmla="+- 0 344 -212"/>
                <a:gd name="T15" fmla="*/ 344 h 873"/>
                <a:gd name="T16" fmla="+- 0 4153 3846"/>
                <a:gd name="T17" fmla="*/ T16 w 573"/>
                <a:gd name="T18" fmla="+- 0 372 -212"/>
                <a:gd name="T19" fmla="*/ 372 h 873"/>
                <a:gd name="T20" fmla="+- 0 4153 3846"/>
                <a:gd name="T21" fmla="*/ T20 w 573"/>
                <a:gd name="T22" fmla="+- 0 372 -212"/>
                <a:gd name="T23" fmla="*/ 372 h 873"/>
                <a:gd name="T24" fmla="+- 0 4149 3846"/>
                <a:gd name="T25" fmla="*/ T24 w 573"/>
                <a:gd name="T26" fmla="+- 0 423 -212"/>
                <a:gd name="T27" fmla="*/ 423 h 873"/>
                <a:gd name="T28" fmla="+- 0 4155 3846"/>
                <a:gd name="T29" fmla="*/ T28 w 573"/>
                <a:gd name="T30" fmla="+- 0 475 -212"/>
                <a:gd name="T31" fmla="*/ 475 h 873"/>
                <a:gd name="T32" fmla="+- 0 4178 3846"/>
                <a:gd name="T33" fmla="*/ T32 w 573"/>
                <a:gd name="T34" fmla="+- 0 528 -212"/>
                <a:gd name="T35" fmla="*/ 528 h 873"/>
                <a:gd name="T36" fmla="+- 0 4218 3846"/>
                <a:gd name="T37" fmla="*/ T36 w 573"/>
                <a:gd name="T38" fmla="+- 0 582 -212"/>
                <a:gd name="T39" fmla="*/ 582 h 873"/>
                <a:gd name="T40" fmla="+- 0 4255 3846"/>
                <a:gd name="T41" fmla="*/ T40 w 573"/>
                <a:gd name="T42" fmla="+- 0 615 -212"/>
                <a:gd name="T43" fmla="*/ 615 h 873"/>
                <a:gd name="T44" fmla="+- 0 4295 3846"/>
                <a:gd name="T45" fmla="*/ T44 w 573"/>
                <a:gd name="T46" fmla="+- 0 636 -212"/>
                <a:gd name="T47" fmla="*/ 636 h 873"/>
                <a:gd name="T48" fmla="+- 0 4340 3846"/>
                <a:gd name="T49" fmla="*/ T48 w 573"/>
                <a:gd name="T50" fmla="+- 0 645 -212"/>
                <a:gd name="T51" fmla="*/ 645 h 873"/>
                <a:gd name="T52" fmla="+- 0 4374 3846"/>
                <a:gd name="T53" fmla="*/ T52 w 573"/>
                <a:gd name="T54" fmla="+- 0 647 -212"/>
                <a:gd name="T55" fmla="*/ 647 h 873"/>
                <a:gd name="T56" fmla="+- 0 4404 3846"/>
                <a:gd name="T57" fmla="*/ T56 w 573"/>
                <a:gd name="T58" fmla="+- 0 647 -212"/>
                <a:gd name="T59" fmla="*/ 647 h 873"/>
                <a:gd name="T60" fmla="+- 0 4361 3846"/>
                <a:gd name="T61" fmla="*/ T60 w 573"/>
                <a:gd name="T62" fmla="+- 0 656 -212"/>
                <a:gd name="T63" fmla="*/ 656 h 873"/>
                <a:gd name="T64" fmla="+- 0 4308 3846"/>
                <a:gd name="T65" fmla="*/ T64 w 573"/>
                <a:gd name="T66" fmla="+- 0 661 -212"/>
                <a:gd name="T67" fmla="*/ 661 h 873"/>
                <a:gd name="T68" fmla="+- 0 4261 3846"/>
                <a:gd name="T69" fmla="*/ T68 w 573"/>
                <a:gd name="T70" fmla="+- 0 659 -212"/>
                <a:gd name="T71" fmla="*/ 659 h 873"/>
                <a:gd name="T72" fmla="+- 0 4211 3846"/>
                <a:gd name="T73" fmla="*/ T72 w 573"/>
                <a:gd name="T74" fmla="+- 0 652 -212"/>
                <a:gd name="T75" fmla="*/ 652 h 873"/>
                <a:gd name="T76" fmla="+- 0 4152 3846"/>
                <a:gd name="T77" fmla="*/ T76 w 573"/>
                <a:gd name="T78" fmla="+- 0 637 -212"/>
                <a:gd name="T79" fmla="*/ 637 h 873"/>
                <a:gd name="T80" fmla="+- 0 4098 3846"/>
                <a:gd name="T81" fmla="*/ T80 w 573"/>
                <a:gd name="T82" fmla="+- 0 614 -212"/>
                <a:gd name="T83" fmla="*/ 614 h 873"/>
                <a:gd name="T84" fmla="+- 0 4044 3846"/>
                <a:gd name="T85" fmla="*/ T84 w 573"/>
                <a:gd name="T86" fmla="+- 0 583 -212"/>
                <a:gd name="T87" fmla="*/ 583 h 873"/>
                <a:gd name="T88" fmla="+- 0 4005 3846"/>
                <a:gd name="T89" fmla="*/ T88 w 573"/>
                <a:gd name="T90" fmla="+- 0 551 -212"/>
                <a:gd name="T91" fmla="*/ 551 h 873"/>
                <a:gd name="T92" fmla="+- 0 3966 3846"/>
                <a:gd name="T93" fmla="*/ T92 w 573"/>
                <a:gd name="T94" fmla="+- 0 515 -212"/>
                <a:gd name="T95" fmla="*/ 515 h 873"/>
                <a:gd name="T96" fmla="+- 0 3935 3846"/>
                <a:gd name="T97" fmla="*/ T96 w 573"/>
                <a:gd name="T98" fmla="+- 0 476 -212"/>
                <a:gd name="T99" fmla="*/ 476 h 873"/>
                <a:gd name="T100" fmla="+- 0 3906 3846"/>
                <a:gd name="T101" fmla="*/ T100 w 573"/>
                <a:gd name="T102" fmla="+- 0 435 -212"/>
                <a:gd name="T103" fmla="*/ 435 h 873"/>
                <a:gd name="T104" fmla="+- 0 3884 3846"/>
                <a:gd name="T105" fmla="*/ T104 w 573"/>
                <a:gd name="T106" fmla="+- 0 389 -212"/>
                <a:gd name="T107" fmla="*/ 389 h 873"/>
                <a:gd name="T108" fmla="+- 0 3865 3846"/>
                <a:gd name="T109" fmla="*/ T108 w 573"/>
                <a:gd name="T110" fmla="+- 0 337 -212"/>
                <a:gd name="T111" fmla="*/ 337 h 873"/>
                <a:gd name="T112" fmla="+- 0 3853 3846"/>
                <a:gd name="T113" fmla="*/ T112 w 573"/>
                <a:gd name="T114" fmla="+- 0 286 -212"/>
                <a:gd name="T115" fmla="*/ 286 h 873"/>
                <a:gd name="T116" fmla="+- 0 3847 3846"/>
                <a:gd name="T117" fmla="*/ T116 w 573"/>
                <a:gd name="T118" fmla="+- 0 231 -212"/>
                <a:gd name="T119" fmla="*/ 231 h 873"/>
                <a:gd name="T120" fmla="+- 0 3847 3846"/>
                <a:gd name="T121" fmla="*/ T120 w 573"/>
                <a:gd name="T122" fmla="+- 0 179 -212"/>
                <a:gd name="T123" fmla="*/ 179 h 873"/>
                <a:gd name="T124" fmla="+- 0 3855 3846"/>
                <a:gd name="T125" fmla="*/ T124 w 573"/>
                <a:gd name="T126" fmla="+- 0 118 -212"/>
                <a:gd name="T127" fmla="*/ 118 h 873"/>
                <a:gd name="T128" fmla="+- 0 3862 3846"/>
                <a:gd name="T129" fmla="*/ T128 w 573"/>
                <a:gd name="T130" fmla="+- 0 91 -212"/>
                <a:gd name="T131" fmla="*/ 91 h 873"/>
                <a:gd name="T132" fmla="+- 0 3878 3846"/>
                <a:gd name="T133" fmla="*/ T132 w 573"/>
                <a:gd name="T134" fmla="+- 0 43 -212"/>
                <a:gd name="T135" fmla="*/ 43 h 873"/>
                <a:gd name="T136" fmla="+- 0 3899 3846"/>
                <a:gd name="T137" fmla="*/ T136 w 573"/>
                <a:gd name="T138" fmla="+- 0 -2 -212"/>
                <a:gd name="T139" fmla="*/ -2 h 873"/>
                <a:gd name="T140" fmla="+- 0 3929 3846"/>
                <a:gd name="T141" fmla="*/ T140 w 573"/>
                <a:gd name="T142" fmla="+- 0 -52 -212"/>
                <a:gd name="T143" fmla="*/ -52 h 873"/>
                <a:gd name="T144" fmla="+- 0 3961 3846"/>
                <a:gd name="T145" fmla="*/ T144 w 573"/>
                <a:gd name="T146" fmla="+- 0 -92 -212"/>
                <a:gd name="T147" fmla="*/ -92 h 873"/>
                <a:gd name="T148" fmla="+- 0 3997 3846"/>
                <a:gd name="T149" fmla="*/ T148 w 573"/>
                <a:gd name="T150" fmla="+- 0 -129 -212"/>
                <a:gd name="T151" fmla="*/ -129 h 873"/>
                <a:gd name="T152" fmla="+- 0 4033 3846"/>
                <a:gd name="T153" fmla="*/ T152 w 573"/>
                <a:gd name="T154" fmla="+- 0 -159 -212"/>
                <a:gd name="T155" fmla="*/ -159 h 873"/>
                <a:gd name="T156" fmla="+- 0 4071 3846"/>
                <a:gd name="T157" fmla="*/ T156 w 573"/>
                <a:gd name="T158" fmla="+- 0 -182 -212"/>
                <a:gd name="T159" fmla="*/ -182 h 873"/>
                <a:gd name="T160" fmla="+- 0 4106 3846"/>
                <a:gd name="T161" fmla="*/ T160 w 573"/>
                <a:gd name="T162" fmla="+- 0 -197 -212"/>
                <a:gd name="T163" fmla="*/ -197 h 873"/>
                <a:gd name="T164" fmla="+- 0 4148 3846"/>
                <a:gd name="T165" fmla="*/ T164 w 573"/>
                <a:gd name="T166" fmla="+- 0 -209 -212"/>
                <a:gd name="T167" fmla="*/ -209 h 873"/>
                <a:gd name="T168" fmla="+- 0 4186 3846"/>
                <a:gd name="T169" fmla="*/ T168 w 573"/>
                <a:gd name="T170" fmla="+- 0 -212 -212"/>
                <a:gd name="T171" fmla="*/ -212 h 873"/>
                <a:gd name="T172" fmla="+- 0 4204 3846"/>
                <a:gd name="T173" fmla="*/ T172 w 573"/>
                <a:gd name="T174" fmla="+- 0 -211 -212"/>
                <a:gd name="T175" fmla="*/ -211 h 873"/>
                <a:gd name="T176" fmla="+- 0 4252 3846"/>
                <a:gd name="T177" fmla="*/ T176 w 573"/>
                <a:gd name="T178" fmla="+- 0 -202 -212"/>
                <a:gd name="T179" fmla="*/ -202 h 873"/>
                <a:gd name="T180" fmla="+- 0 4290 3846"/>
                <a:gd name="T181" fmla="*/ T180 w 573"/>
                <a:gd name="T182" fmla="+- 0 -184 -212"/>
                <a:gd name="T183" fmla="*/ -184 h 873"/>
                <a:gd name="T184" fmla="+- 0 4325 3846"/>
                <a:gd name="T185" fmla="*/ T184 w 573"/>
                <a:gd name="T186" fmla="+- 0 -159 -212"/>
                <a:gd name="T187" fmla="*/ -159 h 873"/>
                <a:gd name="T188" fmla="+- 0 4355 3846"/>
                <a:gd name="T189" fmla="*/ T188 w 573"/>
                <a:gd name="T190" fmla="+- 0 -126 -212"/>
                <a:gd name="T191" fmla="*/ -126 h 873"/>
                <a:gd name="T192" fmla="+- 0 4378 3846"/>
                <a:gd name="T193" fmla="*/ T192 w 573"/>
                <a:gd name="T194" fmla="+- 0 -87 -212"/>
                <a:gd name="T195" fmla="*/ -87 h 873"/>
                <a:gd name="T196" fmla="+- 0 4391 3846"/>
                <a:gd name="T197" fmla="*/ T196 w 573"/>
                <a:gd name="T198" fmla="+- 0 -40 -212"/>
                <a:gd name="T199" fmla="*/ -40 h 873"/>
                <a:gd name="T200" fmla="+- 0 4395 3846"/>
                <a:gd name="T201" fmla="*/ T200 w 573"/>
                <a:gd name="T202" fmla="+- 0 9 -212"/>
                <a:gd name="T203" fmla="*/ 9 h 873"/>
                <a:gd name="T204" fmla="+- 0 4387 3846"/>
                <a:gd name="T205" fmla="*/ T204 w 573"/>
                <a:gd name="T206" fmla="+- 0 61 -212"/>
                <a:gd name="T207" fmla="*/ 61 h 873"/>
                <a:gd name="T208" fmla="+- 0 4377 3846"/>
                <a:gd name="T209" fmla="*/ T208 w 573"/>
                <a:gd name="T210" fmla="+- 0 84 -212"/>
                <a:gd name="T211" fmla="*/ 84 h 873"/>
                <a:gd name="T212" fmla="+- 0 4353 3846"/>
                <a:gd name="T213" fmla="*/ T212 w 573"/>
                <a:gd name="T214" fmla="+- 0 125 -212"/>
                <a:gd name="T215" fmla="*/ 125 h 873"/>
                <a:gd name="T216" fmla="+- 0 4316 3846"/>
                <a:gd name="T217" fmla="*/ T216 w 573"/>
                <a:gd name="T218" fmla="+- 0 171 -212"/>
                <a:gd name="T219" fmla="*/ 171 h 873"/>
                <a:gd name="T220" fmla="+- 0 4374 3846"/>
                <a:gd name="T221" fmla="*/ T220 w 573"/>
                <a:gd name="T222" fmla="+- 0 647 -212"/>
                <a:gd name="T223" fmla="*/ 647 h 873"/>
                <a:gd name="T224" fmla="+- 0 4418 3846"/>
                <a:gd name="T225" fmla="*/ T224 w 573"/>
                <a:gd name="T226" fmla="+- 0 644 -212"/>
                <a:gd name="T227" fmla="*/ 644 h 87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573" h="873">
                  <a:moveTo>
                    <a:pt x="470" y="383"/>
                  </a:moveTo>
                  <a:lnTo>
                    <a:pt x="450" y="402"/>
                  </a:lnTo>
                  <a:lnTo>
                    <a:pt x="429" y="419"/>
                  </a:lnTo>
                  <a:lnTo>
                    <a:pt x="384" y="452"/>
                  </a:lnTo>
                  <a:lnTo>
                    <a:pt x="361" y="474"/>
                  </a:lnTo>
                  <a:lnTo>
                    <a:pt x="344" y="496"/>
                  </a:lnTo>
                  <a:lnTo>
                    <a:pt x="326" y="529"/>
                  </a:lnTo>
                  <a:lnTo>
                    <a:pt x="316" y="556"/>
                  </a:lnTo>
                  <a:lnTo>
                    <a:pt x="307" y="584"/>
                  </a:lnTo>
                  <a:lnTo>
                    <a:pt x="303" y="609"/>
                  </a:lnTo>
                  <a:lnTo>
                    <a:pt x="303" y="635"/>
                  </a:lnTo>
                  <a:lnTo>
                    <a:pt x="304" y="656"/>
                  </a:lnTo>
                  <a:lnTo>
                    <a:pt x="309" y="687"/>
                  </a:lnTo>
                  <a:lnTo>
                    <a:pt x="319" y="715"/>
                  </a:lnTo>
                  <a:lnTo>
                    <a:pt x="332" y="740"/>
                  </a:lnTo>
                  <a:lnTo>
                    <a:pt x="348" y="767"/>
                  </a:lnTo>
                  <a:lnTo>
                    <a:pt x="372" y="794"/>
                  </a:lnTo>
                  <a:lnTo>
                    <a:pt x="390" y="813"/>
                  </a:lnTo>
                  <a:lnTo>
                    <a:pt x="409" y="827"/>
                  </a:lnTo>
                  <a:lnTo>
                    <a:pt x="429" y="838"/>
                  </a:lnTo>
                  <a:lnTo>
                    <a:pt x="449" y="848"/>
                  </a:lnTo>
                  <a:lnTo>
                    <a:pt x="470" y="854"/>
                  </a:lnTo>
                  <a:lnTo>
                    <a:pt x="494" y="857"/>
                  </a:lnTo>
                  <a:lnTo>
                    <a:pt x="509" y="859"/>
                  </a:lnTo>
                  <a:lnTo>
                    <a:pt x="528" y="859"/>
                  </a:lnTo>
                  <a:lnTo>
                    <a:pt x="558" y="859"/>
                  </a:lnTo>
                  <a:lnTo>
                    <a:pt x="539" y="864"/>
                  </a:lnTo>
                  <a:lnTo>
                    <a:pt x="515" y="868"/>
                  </a:lnTo>
                  <a:lnTo>
                    <a:pt x="489" y="871"/>
                  </a:lnTo>
                  <a:lnTo>
                    <a:pt x="462" y="873"/>
                  </a:lnTo>
                  <a:lnTo>
                    <a:pt x="439" y="873"/>
                  </a:lnTo>
                  <a:lnTo>
                    <a:pt x="415" y="871"/>
                  </a:lnTo>
                  <a:lnTo>
                    <a:pt x="389" y="869"/>
                  </a:lnTo>
                  <a:lnTo>
                    <a:pt x="365" y="864"/>
                  </a:lnTo>
                  <a:lnTo>
                    <a:pt x="337" y="857"/>
                  </a:lnTo>
                  <a:lnTo>
                    <a:pt x="306" y="849"/>
                  </a:lnTo>
                  <a:lnTo>
                    <a:pt x="275" y="837"/>
                  </a:lnTo>
                  <a:lnTo>
                    <a:pt x="252" y="826"/>
                  </a:lnTo>
                  <a:lnTo>
                    <a:pt x="225" y="812"/>
                  </a:lnTo>
                  <a:lnTo>
                    <a:pt x="198" y="795"/>
                  </a:lnTo>
                  <a:lnTo>
                    <a:pt x="178" y="779"/>
                  </a:lnTo>
                  <a:lnTo>
                    <a:pt x="159" y="763"/>
                  </a:lnTo>
                  <a:lnTo>
                    <a:pt x="138" y="744"/>
                  </a:lnTo>
                  <a:lnTo>
                    <a:pt x="120" y="727"/>
                  </a:lnTo>
                  <a:lnTo>
                    <a:pt x="105" y="708"/>
                  </a:lnTo>
                  <a:lnTo>
                    <a:pt x="89" y="688"/>
                  </a:lnTo>
                  <a:lnTo>
                    <a:pt x="74" y="668"/>
                  </a:lnTo>
                  <a:lnTo>
                    <a:pt x="60" y="647"/>
                  </a:lnTo>
                  <a:lnTo>
                    <a:pt x="49" y="624"/>
                  </a:lnTo>
                  <a:lnTo>
                    <a:pt x="38" y="601"/>
                  </a:lnTo>
                  <a:lnTo>
                    <a:pt x="28" y="576"/>
                  </a:lnTo>
                  <a:lnTo>
                    <a:pt x="19" y="549"/>
                  </a:lnTo>
                  <a:lnTo>
                    <a:pt x="12" y="524"/>
                  </a:lnTo>
                  <a:lnTo>
                    <a:pt x="7" y="498"/>
                  </a:lnTo>
                  <a:lnTo>
                    <a:pt x="3" y="468"/>
                  </a:lnTo>
                  <a:lnTo>
                    <a:pt x="1" y="443"/>
                  </a:lnTo>
                  <a:lnTo>
                    <a:pt x="0" y="418"/>
                  </a:lnTo>
                  <a:lnTo>
                    <a:pt x="1" y="391"/>
                  </a:lnTo>
                  <a:lnTo>
                    <a:pt x="5" y="361"/>
                  </a:lnTo>
                  <a:lnTo>
                    <a:pt x="9" y="330"/>
                  </a:lnTo>
                  <a:lnTo>
                    <a:pt x="16" y="303"/>
                  </a:lnTo>
                  <a:lnTo>
                    <a:pt x="23" y="276"/>
                  </a:lnTo>
                  <a:lnTo>
                    <a:pt x="32" y="255"/>
                  </a:lnTo>
                  <a:lnTo>
                    <a:pt x="43" y="231"/>
                  </a:lnTo>
                  <a:lnTo>
                    <a:pt x="53" y="210"/>
                  </a:lnTo>
                  <a:lnTo>
                    <a:pt x="67" y="185"/>
                  </a:lnTo>
                  <a:lnTo>
                    <a:pt x="83" y="160"/>
                  </a:lnTo>
                  <a:lnTo>
                    <a:pt x="99" y="139"/>
                  </a:lnTo>
                  <a:lnTo>
                    <a:pt x="115" y="120"/>
                  </a:lnTo>
                  <a:lnTo>
                    <a:pt x="133" y="101"/>
                  </a:lnTo>
                  <a:lnTo>
                    <a:pt x="151" y="83"/>
                  </a:lnTo>
                  <a:lnTo>
                    <a:pt x="167" y="70"/>
                  </a:lnTo>
                  <a:lnTo>
                    <a:pt x="187" y="53"/>
                  </a:lnTo>
                  <a:lnTo>
                    <a:pt x="208" y="40"/>
                  </a:lnTo>
                  <a:lnTo>
                    <a:pt x="225" y="30"/>
                  </a:lnTo>
                  <a:lnTo>
                    <a:pt x="243" y="21"/>
                  </a:lnTo>
                  <a:lnTo>
                    <a:pt x="260" y="15"/>
                  </a:lnTo>
                  <a:lnTo>
                    <a:pt x="277" y="9"/>
                  </a:lnTo>
                  <a:lnTo>
                    <a:pt x="302" y="3"/>
                  </a:lnTo>
                  <a:lnTo>
                    <a:pt x="321" y="1"/>
                  </a:lnTo>
                  <a:lnTo>
                    <a:pt x="340" y="0"/>
                  </a:lnTo>
                  <a:lnTo>
                    <a:pt x="358" y="1"/>
                  </a:lnTo>
                  <a:lnTo>
                    <a:pt x="382" y="4"/>
                  </a:lnTo>
                  <a:lnTo>
                    <a:pt x="406" y="10"/>
                  </a:lnTo>
                  <a:lnTo>
                    <a:pt x="427" y="19"/>
                  </a:lnTo>
                  <a:lnTo>
                    <a:pt x="444" y="28"/>
                  </a:lnTo>
                  <a:lnTo>
                    <a:pt x="464" y="40"/>
                  </a:lnTo>
                  <a:lnTo>
                    <a:pt x="479" y="53"/>
                  </a:lnTo>
                  <a:lnTo>
                    <a:pt x="495" y="69"/>
                  </a:lnTo>
                  <a:lnTo>
                    <a:pt x="509" y="86"/>
                  </a:lnTo>
                  <a:lnTo>
                    <a:pt x="522" y="105"/>
                  </a:lnTo>
                  <a:lnTo>
                    <a:pt x="532" y="125"/>
                  </a:lnTo>
                  <a:lnTo>
                    <a:pt x="539" y="148"/>
                  </a:lnTo>
                  <a:lnTo>
                    <a:pt x="545" y="172"/>
                  </a:lnTo>
                  <a:lnTo>
                    <a:pt x="549" y="196"/>
                  </a:lnTo>
                  <a:lnTo>
                    <a:pt x="549" y="221"/>
                  </a:lnTo>
                  <a:lnTo>
                    <a:pt x="546" y="248"/>
                  </a:lnTo>
                  <a:lnTo>
                    <a:pt x="541" y="273"/>
                  </a:lnTo>
                  <a:lnTo>
                    <a:pt x="531" y="296"/>
                  </a:lnTo>
                  <a:lnTo>
                    <a:pt x="520" y="318"/>
                  </a:lnTo>
                  <a:lnTo>
                    <a:pt x="507" y="337"/>
                  </a:lnTo>
                  <a:lnTo>
                    <a:pt x="490" y="361"/>
                  </a:lnTo>
                  <a:lnTo>
                    <a:pt x="470" y="383"/>
                  </a:lnTo>
                  <a:moveTo>
                    <a:pt x="558" y="859"/>
                  </a:moveTo>
                  <a:lnTo>
                    <a:pt x="528" y="859"/>
                  </a:lnTo>
                  <a:lnTo>
                    <a:pt x="572" y="856"/>
                  </a:lnTo>
                  <a:lnTo>
                    <a:pt x="558" y="859"/>
                  </a:lnTo>
                </a:path>
              </a:pathLst>
            </a:custGeom>
            <a:grpFill/>
            <a:ln w="57150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docshape15">
              <a:extLst>
                <a:ext uri="{FF2B5EF4-FFF2-40B4-BE49-F238E27FC236}">
                  <a16:creationId xmlns:a16="http://schemas.microsoft.com/office/drawing/2014/main" id="{93021837-F188-F45A-DA66-333A1E3EA8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" y="-243"/>
              <a:ext cx="573" cy="873"/>
            </a:xfrm>
            <a:custGeom>
              <a:avLst/>
              <a:gdLst>
                <a:gd name="T0" fmla="+- 0 4209 4177"/>
                <a:gd name="T1" fmla="*/ T0 w 573"/>
                <a:gd name="T2" fmla="+- 0 -233 -242"/>
                <a:gd name="T3" fmla="*/ -233 h 873"/>
                <a:gd name="T4" fmla="+- 0 4260 4177"/>
                <a:gd name="T5" fmla="*/ T4 w 573"/>
                <a:gd name="T6" fmla="+- 0 -241 -242"/>
                <a:gd name="T7" fmla="*/ -241 h 873"/>
                <a:gd name="T8" fmla="+- 0 4310 4177"/>
                <a:gd name="T9" fmla="*/ T8 w 573"/>
                <a:gd name="T10" fmla="+- 0 -242 -242"/>
                <a:gd name="T11" fmla="*/ -242 h 873"/>
                <a:gd name="T12" fmla="+- 0 4360 4177"/>
                <a:gd name="T13" fmla="*/ T12 w 573"/>
                <a:gd name="T14" fmla="+- 0 -238 -242"/>
                <a:gd name="T15" fmla="*/ -238 h 873"/>
                <a:gd name="T16" fmla="+- 0 4404 4177"/>
                <a:gd name="T17" fmla="*/ T16 w 573"/>
                <a:gd name="T18" fmla="+- 0 -229 -242"/>
                <a:gd name="T19" fmla="*/ -229 h 873"/>
                <a:gd name="T20" fmla="+- 0 4177 4177"/>
                <a:gd name="T21" fmla="*/ T20 w 573"/>
                <a:gd name="T22" fmla="+- 0 -225 -242"/>
                <a:gd name="T23" fmla="*/ -225 h 873"/>
                <a:gd name="T24" fmla="+- 0 4391 4177"/>
                <a:gd name="T25" fmla="*/ T24 w 573"/>
                <a:gd name="T26" fmla="+- 0 630 -242"/>
                <a:gd name="T27" fmla="*/ 630 h 873"/>
                <a:gd name="T28" fmla="+- 0 4343 4177"/>
                <a:gd name="T29" fmla="*/ T28 w 573"/>
                <a:gd name="T30" fmla="+- 0 620 -242"/>
                <a:gd name="T31" fmla="*/ 620 h 873"/>
                <a:gd name="T32" fmla="+- 0 4305 4177"/>
                <a:gd name="T33" fmla="*/ T32 w 573"/>
                <a:gd name="T34" fmla="+- 0 602 -242"/>
                <a:gd name="T35" fmla="*/ 602 h 873"/>
                <a:gd name="T36" fmla="+- 0 4270 4177"/>
                <a:gd name="T37" fmla="*/ T36 w 573"/>
                <a:gd name="T38" fmla="+- 0 577 -242"/>
                <a:gd name="T39" fmla="*/ 577 h 873"/>
                <a:gd name="T40" fmla="+- 0 4240 4177"/>
                <a:gd name="T41" fmla="*/ T40 w 573"/>
                <a:gd name="T42" fmla="+- 0 544 -242"/>
                <a:gd name="T43" fmla="*/ 544 h 873"/>
                <a:gd name="T44" fmla="+- 0 4217 4177"/>
                <a:gd name="T45" fmla="*/ T44 w 573"/>
                <a:gd name="T46" fmla="+- 0 505 -242"/>
                <a:gd name="T47" fmla="*/ 505 h 873"/>
                <a:gd name="T48" fmla="+- 0 4203 4177"/>
                <a:gd name="T49" fmla="*/ T48 w 573"/>
                <a:gd name="T50" fmla="+- 0 459 -242"/>
                <a:gd name="T51" fmla="*/ 459 h 873"/>
                <a:gd name="T52" fmla="+- 0 4199 4177"/>
                <a:gd name="T53" fmla="*/ T52 w 573"/>
                <a:gd name="T54" fmla="+- 0 410 -242"/>
                <a:gd name="T55" fmla="*/ 410 h 873"/>
                <a:gd name="T56" fmla="+- 0 4208 4177"/>
                <a:gd name="T57" fmla="*/ T56 w 573"/>
                <a:gd name="T58" fmla="+- 0 358 -242"/>
                <a:gd name="T59" fmla="*/ 358 h 873"/>
                <a:gd name="T60" fmla="+- 0 4228 4177"/>
                <a:gd name="T61" fmla="*/ T60 w 573"/>
                <a:gd name="T62" fmla="+- 0 313 -242"/>
                <a:gd name="T63" fmla="*/ 313 h 873"/>
                <a:gd name="T64" fmla="+- 0 4259 4177"/>
                <a:gd name="T65" fmla="*/ T64 w 573"/>
                <a:gd name="T66" fmla="+- 0 270 -242"/>
                <a:gd name="T67" fmla="*/ 270 h 873"/>
                <a:gd name="T68" fmla="+- 0 4299 4177"/>
                <a:gd name="T69" fmla="*/ T68 w 573"/>
                <a:gd name="T70" fmla="+- 0 228 -242"/>
                <a:gd name="T71" fmla="*/ 228 h 873"/>
                <a:gd name="T72" fmla="+- 0 4365 4177"/>
                <a:gd name="T73" fmla="*/ T72 w 573"/>
                <a:gd name="T74" fmla="+- 0 178 -242"/>
                <a:gd name="T75" fmla="*/ 178 h 873"/>
                <a:gd name="T76" fmla="+- 0 4405 4177"/>
                <a:gd name="T77" fmla="*/ T76 w 573"/>
                <a:gd name="T78" fmla="+- 0 135 -242"/>
                <a:gd name="T79" fmla="*/ 135 h 873"/>
                <a:gd name="T80" fmla="+- 0 4433 4177"/>
                <a:gd name="T81" fmla="*/ T80 w 573"/>
                <a:gd name="T82" fmla="+- 0 74 -242"/>
                <a:gd name="T83" fmla="*/ 74 h 873"/>
                <a:gd name="T84" fmla="+- 0 4445 4177"/>
                <a:gd name="T85" fmla="*/ T84 w 573"/>
                <a:gd name="T86" fmla="+- 0 21 -242"/>
                <a:gd name="T87" fmla="*/ 21 h 873"/>
                <a:gd name="T88" fmla="+- 0 4445 4177"/>
                <a:gd name="T89" fmla="*/ T88 w 573"/>
                <a:gd name="T90" fmla="+- 0 -26 -242"/>
                <a:gd name="T91" fmla="*/ -26 h 873"/>
                <a:gd name="T92" fmla="+- 0 4429 4177"/>
                <a:gd name="T93" fmla="*/ T92 w 573"/>
                <a:gd name="T94" fmla="+- 0 -84 -242"/>
                <a:gd name="T95" fmla="*/ -84 h 873"/>
                <a:gd name="T96" fmla="+- 0 4401 4177"/>
                <a:gd name="T97" fmla="*/ T96 w 573"/>
                <a:gd name="T98" fmla="+- 0 -136 -242"/>
                <a:gd name="T99" fmla="*/ -136 h 873"/>
                <a:gd name="T100" fmla="+- 0 4359 4177"/>
                <a:gd name="T101" fmla="*/ T100 w 573"/>
                <a:gd name="T102" fmla="+- 0 -182 -242"/>
                <a:gd name="T103" fmla="*/ -182 h 873"/>
                <a:gd name="T104" fmla="+- 0 4320 4177"/>
                <a:gd name="T105" fmla="*/ T104 w 573"/>
                <a:gd name="T106" fmla="+- 0 -208 -242"/>
                <a:gd name="T107" fmla="*/ -208 h 873"/>
                <a:gd name="T108" fmla="+- 0 4278 4177"/>
                <a:gd name="T109" fmla="*/ T108 w 573"/>
                <a:gd name="T110" fmla="+- 0 -224 -242"/>
                <a:gd name="T111" fmla="*/ -224 h 873"/>
                <a:gd name="T112" fmla="+- 0 4240 4177"/>
                <a:gd name="T113" fmla="*/ T112 w 573"/>
                <a:gd name="T114" fmla="+- 0 -228 -242"/>
                <a:gd name="T115" fmla="*/ -228 h 873"/>
                <a:gd name="T116" fmla="+- 0 4404 4177"/>
                <a:gd name="T117" fmla="*/ T116 w 573"/>
                <a:gd name="T118" fmla="+- 0 -229 -242"/>
                <a:gd name="T119" fmla="*/ -229 h 873"/>
                <a:gd name="T120" fmla="+- 0 4443 4177"/>
                <a:gd name="T121" fmla="*/ T120 w 573"/>
                <a:gd name="T122" fmla="+- 0 -218 -242"/>
                <a:gd name="T123" fmla="*/ -218 h 873"/>
                <a:gd name="T124" fmla="+- 0 4497 4177"/>
                <a:gd name="T125" fmla="*/ T124 w 573"/>
                <a:gd name="T126" fmla="+- 0 -195 -242"/>
                <a:gd name="T127" fmla="*/ -195 h 873"/>
                <a:gd name="T128" fmla="+- 0 4551 4177"/>
                <a:gd name="T129" fmla="*/ T128 w 573"/>
                <a:gd name="T130" fmla="+- 0 -165 -242"/>
                <a:gd name="T131" fmla="*/ -165 h 873"/>
                <a:gd name="T132" fmla="+- 0 4590 4177"/>
                <a:gd name="T133" fmla="*/ T132 w 573"/>
                <a:gd name="T134" fmla="+- 0 -133 -242"/>
                <a:gd name="T135" fmla="*/ -133 h 873"/>
                <a:gd name="T136" fmla="+- 0 4629 4177"/>
                <a:gd name="T137" fmla="*/ T136 w 573"/>
                <a:gd name="T138" fmla="+- 0 -96 -242"/>
                <a:gd name="T139" fmla="*/ -96 h 873"/>
                <a:gd name="T140" fmla="+- 0 4660 4177"/>
                <a:gd name="T141" fmla="*/ T140 w 573"/>
                <a:gd name="T142" fmla="+- 0 -58 -242"/>
                <a:gd name="T143" fmla="*/ -58 h 873"/>
                <a:gd name="T144" fmla="+- 0 4689 4177"/>
                <a:gd name="T145" fmla="*/ T144 w 573"/>
                <a:gd name="T146" fmla="+- 0 -16 -242"/>
                <a:gd name="T147" fmla="*/ -16 h 873"/>
                <a:gd name="T148" fmla="+- 0 4711 4177"/>
                <a:gd name="T149" fmla="*/ T148 w 573"/>
                <a:gd name="T150" fmla="+- 0 30 -242"/>
                <a:gd name="T151" fmla="*/ 30 h 873"/>
                <a:gd name="T152" fmla="+- 0 4730 4177"/>
                <a:gd name="T153" fmla="*/ T152 w 573"/>
                <a:gd name="T154" fmla="+- 0 81 -242"/>
                <a:gd name="T155" fmla="*/ 81 h 873"/>
                <a:gd name="T156" fmla="+- 0 4742 4177"/>
                <a:gd name="T157" fmla="*/ T156 w 573"/>
                <a:gd name="T158" fmla="+- 0 133 -242"/>
                <a:gd name="T159" fmla="*/ 133 h 873"/>
                <a:gd name="T160" fmla="+- 0 4748 4177"/>
                <a:gd name="T161" fmla="*/ T160 w 573"/>
                <a:gd name="T162" fmla="+- 0 188 -242"/>
                <a:gd name="T163" fmla="*/ 188 h 873"/>
                <a:gd name="T164" fmla="+- 0 4748 4177"/>
                <a:gd name="T165" fmla="*/ T164 w 573"/>
                <a:gd name="T166" fmla="+- 0 239 -242"/>
                <a:gd name="T167" fmla="*/ 239 h 873"/>
                <a:gd name="T168" fmla="+- 0 4740 4177"/>
                <a:gd name="T169" fmla="*/ T168 w 573"/>
                <a:gd name="T170" fmla="+- 0 301 -242"/>
                <a:gd name="T171" fmla="*/ 301 h 873"/>
                <a:gd name="T172" fmla="+- 0 4726 4177"/>
                <a:gd name="T173" fmla="*/ T172 w 573"/>
                <a:gd name="T174" fmla="+- 0 354 -242"/>
                <a:gd name="T175" fmla="*/ 354 h 873"/>
                <a:gd name="T176" fmla="+- 0 4706 4177"/>
                <a:gd name="T177" fmla="*/ T176 w 573"/>
                <a:gd name="T178" fmla="+- 0 399 -242"/>
                <a:gd name="T179" fmla="*/ 399 h 873"/>
                <a:gd name="T180" fmla="+- 0 4682 4177"/>
                <a:gd name="T181" fmla="*/ T180 w 573"/>
                <a:gd name="T182" fmla="+- 0 446 -242"/>
                <a:gd name="T183" fmla="*/ 446 h 873"/>
                <a:gd name="T184" fmla="+- 0 4649 4177"/>
                <a:gd name="T185" fmla="*/ T184 w 573"/>
                <a:gd name="T186" fmla="+- 0 491 -242"/>
                <a:gd name="T187" fmla="*/ 491 h 873"/>
                <a:gd name="T188" fmla="+- 0 4616 4177"/>
                <a:gd name="T189" fmla="*/ T188 w 573"/>
                <a:gd name="T190" fmla="+- 0 530 -242"/>
                <a:gd name="T191" fmla="*/ 530 h 873"/>
                <a:gd name="T192" fmla="+- 0 4582 4177"/>
                <a:gd name="T193" fmla="*/ T192 w 573"/>
                <a:gd name="T194" fmla="+- 0 561 -242"/>
                <a:gd name="T195" fmla="*/ 561 h 873"/>
                <a:gd name="T196" fmla="+- 0 4541 4177"/>
                <a:gd name="T197" fmla="*/ T196 w 573"/>
                <a:gd name="T198" fmla="+- 0 590 -242"/>
                <a:gd name="T199" fmla="*/ 590 h 873"/>
                <a:gd name="T200" fmla="+- 0 4506 4177"/>
                <a:gd name="T201" fmla="*/ T200 w 573"/>
                <a:gd name="T202" fmla="+- 0 609 -242"/>
                <a:gd name="T203" fmla="*/ 609 h 873"/>
                <a:gd name="T204" fmla="+- 0 4472 4177"/>
                <a:gd name="T205" fmla="*/ T204 w 573"/>
                <a:gd name="T206" fmla="+- 0 621 -242"/>
                <a:gd name="T207" fmla="*/ 621 h 873"/>
                <a:gd name="T208" fmla="+- 0 4428 4177"/>
                <a:gd name="T209" fmla="*/ T208 w 573"/>
                <a:gd name="T210" fmla="+- 0 630 -242"/>
                <a:gd name="T211" fmla="*/ 630 h 87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</a:cxnLst>
              <a:rect l="0" t="0" r="r" b="b"/>
              <a:pathLst>
                <a:path w="573" h="873">
                  <a:moveTo>
                    <a:pt x="0" y="17"/>
                  </a:moveTo>
                  <a:lnTo>
                    <a:pt x="32" y="9"/>
                  </a:lnTo>
                  <a:lnTo>
                    <a:pt x="57" y="5"/>
                  </a:lnTo>
                  <a:lnTo>
                    <a:pt x="83" y="1"/>
                  </a:lnTo>
                  <a:lnTo>
                    <a:pt x="110" y="0"/>
                  </a:lnTo>
                  <a:lnTo>
                    <a:pt x="133" y="0"/>
                  </a:lnTo>
                  <a:lnTo>
                    <a:pt x="157" y="1"/>
                  </a:lnTo>
                  <a:lnTo>
                    <a:pt x="183" y="4"/>
                  </a:lnTo>
                  <a:lnTo>
                    <a:pt x="207" y="8"/>
                  </a:lnTo>
                  <a:lnTo>
                    <a:pt x="227" y="13"/>
                  </a:lnTo>
                  <a:lnTo>
                    <a:pt x="44" y="13"/>
                  </a:lnTo>
                  <a:lnTo>
                    <a:pt x="0" y="17"/>
                  </a:lnTo>
                  <a:close/>
                  <a:moveTo>
                    <a:pt x="232" y="872"/>
                  </a:moveTo>
                  <a:lnTo>
                    <a:pt x="214" y="872"/>
                  </a:lnTo>
                  <a:lnTo>
                    <a:pt x="189" y="868"/>
                  </a:lnTo>
                  <a:lnTo>
                    <a:pt x="166" y="862"/>
                  </a:lnTo>
                  <a:lnTo>
                    <a:pt x="145" y="854"/>
                  </a:lnTo>
                  <a:lnTo>
                    <a:pt x="128" y="844"/>
                  </a:lnTo>
                  <a:lnTo>
                    <a:pt x="108" y="832"/>
                  </a:lnTo>
                  <a:lnTo>
                    <a:pt x="93" y="819"/>
                  </a:lnTo>
                  <a:lnTo>
                    <a:pt x="76" y="804"/>
                  </a:lnTo>
                  <a:lnTo>
                    <a:pt x="63" y="786"/>
                  </a:lnTo>
                  <a:lnTo>
                    <a:pt x="50" y="767"/>
                  </a:lnTo>
                  <a:lnTo>
                    <a:pt x="40" y="747"/>
                  </a:lnTo>
                  <a:lnTo>
                    <a:pt x="32" y="724"/>
                  </a:lnTo>
                  <a:lnTo>
                    <a:pt x="26" y="701"/>
                  </a:lnTo>
                  <a:lnTo>
                    <a:pt x="23" y="677"/>
                  </a:lnTo>
                  <a:lnTo>
                    <a:pt x="22" y="652"/>
                  </a:lnTo>
                  <a:lnTo>
                    <a:pt x="26" y="624"/>
                  </a:lnTo>
                  <a:lnTo>
                    <a:pt x="31" y="600"/>
                  </a:lnTo>
                  <a:lnTo>
                    <a:pt x="41" y="577"/>
                  </a:lnTo>
                  <a:lnTo>
                    <a:pt x="51" y="555"/>
                  </a:lnTo>
                  <a:lnTo>
                    <a:pt x="65" y="536"/>
                  </a:lnTo>
                  <a:lnTo>
                    <a:pt x="82" y="512"/>
                  </a:lnTo>
                  <a:lnTo>
                    <a:pt x="101" y="490"/>
                  </a:lnTo>
                  <a:lnTo>
                    <a:pt x="122" y="470"/>
                  </a:lnTo>
                  <a:lnTo>
                    <a:pt x="143" y="454"/>
                  </a:lnTo>
                  <a:lnTo>
                    <a:pt x="188" y="420"/>
                  </a:lnTo>
                  <a:lnTo>
                    <a:pt x="211" y="398"/>
                  </a:lnTo>
                  <a:lnTo>
                    <a:pt x="228" y="377"/>
                  </a:lnTo>
                  <a:lnTo>
                    <a:pt x="246" y="343"/>
                  </a:lnTo>
                  <a:lnTo>
                    <a:pt x="256" y="316"/>
                  </a:lnTo>
                  <a:lnTo>
                    <a:pt x="265" y="289"/>
                  </a:lnTo>
                  <a:lnTo>
                    <a:pt x="268" y="263"/>
                  </a:lnTo>
                  <a:lnTo>
                    <a:pt x="269" y="238"/>
                  </a:lnTo>
                  <a:lnTo>
                    <a:pt x="268" y="216"/>
                  </a:lnTo>
                  <a:lnTo>
                    <a:pt x="262" y="186"/>
                  </a:lnTo>
                  <a:lnTo>
                    <a:pt x="252" y="158"/>
                  </a:lnTo>
                  <a:lnTo>
                    <a:pt x="240" y="133"/>
                  </a:lnTo>
                  <a:lnTo>
                    <a:pt x="224" y="106"/>
                  </a:lnTo>
                  <a:lnTo>
                    <a:pt x="200" y="79"/>
                  </a:lnTo>
                  <a:lnTo>
                    <a:pt x="182" y="60"/>
                  </a:lnTo>
                  <a:lnTo>
                    <a:pt x="163" y="45"/>
                  </a:lnTo>
                  <a:lnTo>
                    <a:pt x="143" y="34"/>
                  </a:lnTo>
                  <a:lnTo>
                    <a:pt x="123" y="25"/>
                  </a:lnTo>
                  <a:lnTo>
                    <a:pt x="101" y="18"/>
                  </a:lnTo>
                  <a:lnTo>
                    <a:pt x="78" y="15"/>
                  </a:lnTo>
                  <a:lnTo>
                    <a:pt x="63" y="14"/>
                  </a:lnTo>
                  <a:lnTo>
                    <a:pt x="44" y="13"/>
                  </a:lnTo>
                  <a:lnTo>
                    <a:pt x="227" y="13"/>
                  </a:lnTo>
                  <a:lnTo>
                    <a:pt x="235" y="15"/>
                  </a:lnTo>
                  <a:lnTo>
                    <a:pt x="266" y="24"/>
                  </a:lnTo>
                  <a:lnTo>
                    <a:pt x="296" y="36"/>
                  </a:lnTo>
                  <a:lnTo>
                    <a:pt x="320" y="47"/>
                  </a:lnTo>
                  <a:lnTo>
                    <a:pt x="346" y="61"/>
                  </a:lnTo>
                  <a:lnTo>
                    <a:pt x="374" y="77"/>
                  </a:lnTo>
                  <a:lnTo>
                    <a:pt x="394" y="93"/>
                  </a:lnTo>
                  <a:lnTo>
                    <a:pt x="413" y="109"/>
                  </a:lnTo>
                  <a:lnTo>
                    <a:pt x="434" y="128"/>
                  </a:lnTo>
                  <a:lnTo>
                    <a:pt x="452" y="146"/>
                  </a:lnTo>
                  <a:lnTo>
                    <a:pt x="467" y="164"/>
                  </a:lnTo>
                  <a:lnTo>
                    <a:pt x="483" y="184"/>
                  </a:lnTo>
                  <a:lnTo>
                    <a:pt x="497" y="204"/>
                  </a:lnTo>
                  <a:lnTo>
                    <a:pt x="512" y="226"/>
                  </a:lnTo>
                  <a:lnTo>
                    <a:pt x="523" y="248"/>
                  </a:lnTo>
                  <a:lnTo>
                    <a:pt x="534" y="272"/>
                  </a:lnTo>
                  <a:lnTo>
                    <a:pt x="544" y="296"/>
                  </a:lnTo>
                  <a:lnTo>
                    <a:pt x="553" y="323"/>
                  </a:lnTo>
                  <a:lnTo>
                    <a:pt x="560" y="349"/>
                  </a:lnTo>
                  <a:lnTo>
                    <a:pt x="565" y="375"/>
                  </a:lnTo>
                  <a:lnTo>
                    <a:pt x="569" y="405"/>
                  </a:lnTo>
                  <a:lnTo>
                    <a:pt x="571" y="430"/>
                  </a:lnTo>
                  <a:lnTo>
                    <a:pt x="572" y="455"/>
                  </a:lnTo>
                  <a:lnTo>
                    <a:pt x="571" y="481"/>
                  </a:lnTo>
                  <a:lnTo>
                    <a:pt x="567" y="512"/>
                  </a:lnTo>
                  <a:lnTo>
                    <a:pt x="563" y="543"/>
                  </a:lnTo>
                  <a:lnTo>
                    <a:pt x="556" y="569"/>
                  </a:lnTo>
                  <a:lnTo>
                    <a:pt x="549" y="596"/>
                  </a:lnTo>
                  <a:lnTo>
                    <a:pt x="540" y="618"/>
                  </a:lnTo>
                  <a:lnTo>
                    <a:pt x="529" y="641"/>
                  </a:lnTo>
                  <a:lnTo>
                    <a:pt x="519" y="663"/>
                  </a:lnTo>
                  <a:lnTo>
                    <a:pt x="505" y="688"/>
                  </a:lnTo>
                  <a:lnTo>
                    <a:pt x="489" y="713"/>
                  </a:lnTo>
                  <a:lnTo>
                    <a:pt x="472" y="733"/>
                  </a:lnTo>
                  <a:lnTo>
                    <a:pt x="457" y="753"/>
                  </a:lnTo>
                  <a:lnTo>
                    <a:pt x="439" y="772"/>
                  </a:lnTo>
                  <a:lnTo>
                    <a:pt x="421" y="790"/>
                  </a:lnTo>
                  <a:lnTo>
                    <a:pt x="405" y="803"/>
                  </a:lnTo>
                  <a:lnTo>
                    <a:pt x="385" y="819"/>
                  </a:lnTo>
                  <a:lnTo>
                    <a:pt x="364" y="832"/>
                  </a:lnTo>
                  <a:lnTo>
                    <a:pt x="346" y="843"/>
                  </a:lnTo>
                  <a:lnTo>
                    <a:pt x="329" y="851"/>
                  </a:lnTo>
                  <a:lnTo>
                    <a:pt x="312" y="858"/>
                  </a:lnTo>
                  <a:lnTo>
                    <a:pt x="295" y="863"/>
                  </a:lnTo>
                  <a:lnTo>
                    <a:pt x="270" y="869"/>
                  </a:lnTo>
                  <a:lnTo>
                    <a:pt x="251" y="872"/>
                  </a:lnTo>
                  <a:lnTo>
                    <a:pt x="232" y="872"/>
                  </a:lnTo>
                  <a:close/>
                </a:path>
              </a:pathLst>
            </a:custGeom>
            <a:grp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docshape16">
              <a:extLst>
                <a:ext uri="{FF2B5EF4-FFF2-40B4-BE49-F238E27FC236}">
                  <a16:creationId xmlns:a16="http://schemas.microsoft.com/office/drawing/2014/main" id="{C647691F-F374-DA0F-54EA-E2C6A492F7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6" y="-243"/>
              <a:ext cx="573" cy="873"/>
            </a:xfrm>
            <a:custGeom>
              <a:avLst/>
              <a:gdLst>
                <a:gd name="T0" fmla="+- 0 4218 4177"/>
                <a:gd name="T1" fmla="*/ T0 w 573"/>
                <a:gd name="T2" fmla="+- 0 335 -242"/>
                <a:gd name="T3" fmla="*/ 335 h 873"/>
                <a:gd name="T4" fmla="+- 0 4242 4177"/>
                <a:gd name="T5" fmla="*/ T4 w 573"/>
                <a:gd name="T6" fmla="+- 0 294 -242"/>
                <a:gd name="T7" fmla="*/ 294 h 873"/>
                <a:gd name="T8" fmla="+- 0 4278 4177"/>
                <a:gd name="T9" fmla="*/ T8 w 573"/>
                <a:gd name="T10" fmla="+- 0 248 -242"/>
                <a:gd name="T11" fmla="*/ 248 h 873"/>
                <a:gd name="T12" fmla="+- 0 4320 4177"/>
                <a:gd name="T13" fmla="*/ T12 w 573"/>
                <a:gd name="T14" fmla="+- 0 212 -242"/>
                <a:gd name="T15" fmla="*/ 212 h 873"/>
                <a:gd name="T16" fmla="+- 0 4388 4177"/>
                <a:gd name="T17" fmla="*/ T16 w 573"/>
                <a:gd name="T18" fmla="+- 0 156 -242"/>
                <a:gd name="T19" fmla="*/ 156 h 873"/>
                <a:gd name="T20" fmla="+- 0 4423 4177"/>
                <a:gd name="T21" fmla="*/ T20 w 573"/>
                <a:gd name="T22" fmla="+- 0 101 -242"/>
                <a:gd name="T23" fmla="*/ 101 h 873"/>
                <a:gd name="T24" fmla="+- 0 4442 4177"/>
                <a:gd name="T25" fmla="*/ T24 w 573"/>
                <a:gd name="T26" fmla="+- 0 47 -242"/>
                <a:gd name="T27" fmla="*/ 47 h 873"/>
                <a:gd name="T28" fmla="+- 0 4442 4177"/>
                <a:gd name="T29" fmla="*/ T28 w 573"/>
                <a:gd name="T30" fmla="+- 0 47 -242"/>
                <a:gd name="T31" fmla="*/ 47 h 873"/>
                <a:gd name="T32" fmla="+- 0 4445 4177"/>
                <a:gd name="T33" fmla="*/ T32 w 573"/>
                <a:gd name="T34" fmla="+- 0 21 -242"/>
                <a:gd name="T35" fmla="*/ 21 h 873"/>
                <a:gd name="T36" fmla="+- 0 4445 4177"/>
                <a:gd name="T37" fmla="*/ T36 w 573"/>
                <a:gd name="T38" fmla="+- 0 -26 -242"/>
                <a:gd name="T39" fmla="*/ -26 h 873"/>
                <a:gd name="T40" fmla="+- 0 4429 4177"/>
                <a:gd name="T41" fmla="*/ T40 w 573"/>
                <a:gd name="T42" fmla="+- 0 -84 -242"/>
                <a:gd name="T43" fmla="*/ -84 h 873"/>
                <a:gd name="T44" fmla="+- 0 4401 4177"/>
                <a:gd name="T45" fmla="*/ T44 w 573"/>
                <a:gd name="T46" fmla="+- 0 -136 -242"/>
                <a:gd name="T47" fmla="*/ -136 h 873"/>
                <a:gd name="T48" fmla="+- 0 4359 4177"/>
                <a:gd name="T49" fmla="*/ T48 w 573"/>
                <a:gd name="T50" fmla="+- 0 -182 -242"/>
                <a:gd name="T51" fmla="*/ -182 h 873"/>
                <a:gd name="T52" fmla="+- 0 4320 4177"/>
                <a:gd name="T53" fmla="*/ T52 w 573"/>
                <a:gd name="T54" fmla="+- 0 -208 -242"/>
                <a:gd name="T55" fmla="*/ -208 h 873"/>
                <a:gd name="T56" fmla="+- 0 4278 4177"/>
                <a:gd name="T57" fmla="*/ T56 w 573"/>
                <a:gd name="T58" fmla="+- 0 -224 -242"/>
                <a:gd name="T59" fmla="*/ -224 h 873"/>
                <a:gd name="T60" fmla="+- 0 4240 4177"/>
                <a:gd name="T61" fmla="*/ T60 w 573"/>
                <a:gd name="T62" fmla="+- 0 -228 -242"/>
                <a:gd name="T63" fmla="*/ -228 h 873"/>
                <a:gd name="T64" fmla="+- 0 4221 4177"/>
                <a:gd name="T65" fmla="*/ T64 w 573"/>
                <a:gd name="T66" fmla="+- 0 -229 -242"/>
                <a:gd name="T67" fmla="*/ -229 h 873"/>
                <a:gd name="T68" fmla="+- 0 4404 4177"/>
                <a:gd name="T69" fmla="*/ T68 w 573"/>
                <a:gd name="T70" fmla="+- 0 -229 -242"/>
                <a:gd name="T71" fmla="*/ -229 h 873"/>
                <a:gd name="T72" fmla="+- 0 4443 4177"/>
                <a:gd name="T73" fmla="*/ T72 w 573"/>
                <a:gd name="T74" fmla="+- 0 -218 -242"/>
                <a:gd name="T75" fmla="*/ -218 h 873"/>
                <a:gd name="T76" fmla="+- 0 4497 4177"/>
                <a:gd name="T77" fmla="*/ T76 w 573"/>
                <a:gd name="T78" fmla="+- 0 -195 -242"/>
                <a:gd name="T79" fmla="*/ -195 h 873"/>
                <a:gd name="T80" fmla="+- 0 4551 4177"/>
                <a:gd name="T81" fmla="*/ T80 w 573"/>
                <a:gd name="T82" fmla="+- 0 -165 -242"/>
                <a:gd name="T83" fmla="*/ -165 h 873"/>
                <a:gd name="T84" fmla="+- 0 4590 4177"/>
                <a:gd name="T85" fmla="*/ T84 w 573"/>
                <a:gd name="T86" fmla="+- 0 -133 -242"/>
                <a:gd name="T87" fmla="*/ -133 h 873"/>
                <a:gd name="T88" fmla="+- 0 4629 4177"/>
                <a:gd name="T89" fmla="*/ T88 w 573"/>
                <a:gd name="T90" fmla="+- 0 -96 -242"/>
                <a:gd name="T91" fmla="*/ -96 h 873"/>
                <a:gd name="T92" fmla="+- 0 4660 4177"/>
                <a:gd name="T93" fmla="*/ T92 w 573"/>
                <a:gd name="T94" fmla="+- 0 -58 -242"/>
                <a:gd name="T95" fmla="*/ -58 h 873"/>
                <a:gd name="T96" fmla="+- 0 4689 4177"/>
                <a:gd name="T97" fmla="*/ T96 w 573"/>
                <a:gd name="T98" fmla="+- 0 -16 -242"/>
                <a:gd name="T99" fmla="*/ -16 h 873"/>
                <a:gd name="T100" fmla="+- 0 4711 4177"/>
                <a:gd name="T101" fmla="*/ T100 w 573"/>
                <a:gd name="T102" fmla="+- 0 30 -242"/>
                <a:gd name="T103" fmla="*/ 30 h 873"/>
                <a:gd name="T104" fmla="+- 0 4730 4177"/>
                <a:gd name="T105" fmla="*/ T104 w 573"/>
                <a:gd name="T106" fmla="+- 0 81 -242"/>
                <a:gd name="T107" fmla="*/ 81 h 873"/>
                <a:gd name="T108" fmla="+- 0 4742 4177"/>
                <a:gd name="T109" fmla="*/ T108 w 573"/>
                <a:gd name="T110" fmla="+- 0 133 -242"/>
                <a:gd name="T111" fmla="*/ 133 h 873"/>
                <a:gd name="T112" fmla="+- 0 4748 4177"/>
                <a:gd name="T113" fmla="*/ T112 w 573"/>
                <a:gd name="T114" fmla="+- 0 188 -242"/>
                <a:gd name="T115" fmla="*/ 188 h 873"/>
                <a:gd name="T116" fmla="+- 0 4748 4177"/>
                <a:gd name="T117" fmla="*/ T116 w 573"/>
                <a:gd name="T118" fmla="+- 0 239 -242"/>
                <a:gd name="T119" fmla="*/ 239 h 873"/>
                <a:gd name="T120" fmla="+- 0 4740 4177"/>
                <a:gd name="T121" fmla="*/ T120 w 573"/>
                <a:gd name="T122" fmla="+- 0 301 -242"/>
                <a:gd name="T123" fmla="*/ 301 h 873"/>
                <a:gd name="T124" fmla="+- 0 4726 4177"/>
                <a:gd name="T125" fmla="*/ T124 w 573"/>
                <a:gd name="T126" fmla="+- 0 354 -242"/>
                <a:gd name="T127" fmla="*/ 354 h 873"/>
                <a:gd name="T128" fmla="+- 0 4717 4177"/>
                <a:gd name="T129" fmla="*/ T128 w 573"/>
                <a:gd name="T130" fmla="+- 0 376 -242"/>
                <a:gd name="T131" fmla="*/ 376 h 873"/>
                <a:gd name="T132" fmla="+- 0 4696 4177"/>
                <a:gd name="T133" fmla="*/ T132 w 573"/>
                <a:gd name="T134" fmla="+- 0 421 -242"/>
                <a:gd name="T135" fmla="*/ 421 h 873"/>
                <a:gd name="T136" fmla="+- 0 4666 4177"/>
                <a:gd name="T137" fmla="*/ T136 w 573"/>
                <a:gd name="T138" fmla="+- 0 471 -242"/>
                <a:gd name="T139" fmla="*/ 471 h 873"/>
                <a:gd name="T140" fmla="+- 0 4634 4177"/>
                <a:gd name="T141" fmla="*/ T140 w 573"/>
                <a:gd name="T142" fmla="+- 0 511 -242"/>
                <a:gd name="T143" fmla="*/ 511 h 873"/>
                <a:gd name="T144" fmla="+- 0 4598 4177"/>
                <a:gd name="T145" fmla="*/ T144 w 573"/>
                <a:gd name="T146" fmla="+- 0 548 -242"/>
                <a:gd name="T147" fmla="*/ 548 h 873"/>
                <a:gd name="T148" fmla="+- 0 4562 4177"/>
                <a:gd name="T149" fmla="*/ T148 w 573"/>
                <a:gd name="T150" fmla="+- 0 577 -242"/>
                <a:gd name="T151" fmla="*/ 577 h 873"/>
                <a:gd name="T152" fmla="+- 0 4523 4177"/>
                <a:gd name="T153" fmla="*/ T152 w 573"/>
                <a:gd name="T154" fmla="+- 0 601 -242"/>
                <a:gd name="T155" fmla="*/ 601 h 873"/>
                <a:gd name="T156" fmla="+- 0 4489 4177"/>
                <a:gd name="T157" fmla="*/ T156 w 573"/>
                <a:gd name="T158" fmla="+- 0 616 -242"/>
                <a:gd name="T159" fmla="*/ 616 h 873"/>
                <a:gd name="T160" fmla="+- 0 4447 4177"/>
                <a:gd name="T161" fmla="*/ T160 w 573"/>
                <a:gd name="T162" fmla="+- 0 627 -242"/>
                <a:gd name="T163" fmla="*/ 627 h 873"/>
                <a:gd name="T164" fmla="+- 0 4409 4177"/>
                <a:gd name="T165" fmla="*/ T164 w 573"/>
                <a:gd name="T166" fmla="+- 0 630 -242"/>
                <a:gd name="T167" fmla="*/ 630 h 873"/>
                <a:gd name="T168" fmla="+- 0 4366 4177"/>
                <a:gd name="T169" fmla="*/ T168 w 573"/>
                <a:gd name="T170" fmla="+- 0 626 -242"/>
                <a:gd name="T171" fmla="*/ 626 h 873"/>
                <a:gd name="T172" fmla="+- 0 4322 4177"/>
                <a:gd name="T173" fmla="*/ T172 w 573"/>
                <a:gd name="T174" fmla="+- 0 612 -242"/>
                <a:gd name="T175" fmla="*/ 612 h 873"/>
                <a:gd name="T176" fmla="+- 0 4285 4177"/>
                <a:gd name="T177" fmla="*/ T176 w 573"/>
                <a:gd name="T178" fmla="+- 0 590 -242"/>
                <a:gd name="T179" fmla="*/ 590 h 873"/>
                <a:gd name="T180" fmla="+- 0 4253 4177"/>
                <a:gd name="T181" fmla="*/ T180 w 573"/>
                <a:gd name="T182" fmla="+- 0 562 -242"/>
                <a:gd name="T183" fmla="*/ 562 h 873"/>
                <a:gd name="T184" fmla="+- 0 4227 4177"/>
                <a:gd name="T185" fmla="*/ T184 w 573"/>
                <a:gd name="T186" fmla="+- 0 525 -242"/>
                <a:gd name="T187" fmla="*/ 525 h 873"/>
                <a:gd name="T188" fmla="+- 0 4209 4177"/>
                <a:gd name="T189" fmla="*/ T188 w 573"/>
                <a:gd name="T190" fmla="+- 0 482 -242"/>
                <a:gd name="T191" fmla="*/ 482 h 873"/>
                <a:gd name="T192" fmla="+- 0 4200 4177"/>
                <a:gd name="T193" fmla="*/ T192 w 573"/>
                <a:gd name="T194" fmla="+- 0 435 -242"/>
                <a:gd name="T195" fmla="*/ 435 h 873"/>
                <a:gd name="T196" fmla="+- 0 4203 4177"/>
                <a:gd name="T197" fmla="*/ T196 w 573"/>
                <a:gd name="T198" fmla="+- 0 382 -242"/>
                <a:gd name="T199" fmla="*/ 382 h 873"/>
                <a:gd name="T200" fmla="+- 0 4287 4177"/>
                <a:gd name="T201" fmla="*/ T200 w 573"/>
                <a:gd name="T202" fmla="+- 0 -242 -242"/>
                <a:gd name="T203" fmla="*/ -242 h 873"/>
                <a:gd name="T204" fmla="+- 0 4334 4177"/>
                <a:gd name="T205" fmla="*/ T204 w 573"/>
                <a:gd name="T206" fmla="+- 0 -241 -242"/>
                <a:gd name="T207" fmla="*/ -241 h 873"/>
                <a:gd name="T208" fmla="+- 0 4384 4177"/>
                <a:gd name="T209" fmla="*/ T208 w 573"/>
                <a:gd name="T210" fmla="+- 0 -234 -242"/>
                <a:gd name="T211" fmla="*/ -234 h 873"/>
                <a:gd name="T212" fmla="+- 0 4221 4177"/>
                <a:gd name="T213" fmla="*/ T212 w 573"/>
                <a:gd name="T214" fmla="+- 0 -229 -242"/>
                <a:gd name="T215" fmla="*/ -229 h 873"/>
                <a:gd name="T216" fmla="+- 0 4221 4177"/>
                <a:gd name="T217" fmla="*/ T216 w 573"/>
                <a:gd name="T218" fmla="+- 0 -229 -242"/>
                <a:gd name="T219" fmla="*/ -229 h 873"/>
                <a:gd name="T220" fmla="+- 0 4177 4177"/>
                <a:gd name="T221" fmla="*/ T220 w 573"/>
                <a:gd name="T222" fmla="+- 0 -225 -242"/>
                <a:gd name="T223" fmla="*/ -225 h 873"/>
                <a:gd name="T224" fmla="+- 0 4234 4177"/>
                <a:gd name="T225" fmla="*/ T224 w 573"/>
                <a:gd name="T226" fmla="+- 0 -237 -242"/>
                <a:gd name="T227" fmla="*/ -237 h 873"/>
                <a:gd name="T228" fmla="+- 0 4287 4177"/>
                <a:gd name="T229" fmla="*/ T228 w 573"/>
                <a:gd name="T230" fmla="+- 0 -242 -242"/>
                <a:gd name="T231" fmla="*/ -242 h 87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</a:cxnLst>
              <a:rect l="0" t="0" r="r" b="b"/>
              <a:pathLst>
                <a:path w="573" h="873">
                  <a:moveTo>
                    <a:pt x="31" y="600"/>
                  </a:moveTo>
                  <a:lnTo>
                    <a:pt x="41" y="577"/>
                  </a:lnTo>
                  <a:lnTo>
                    <a:pt x="51" y="555"/>
                  </a:lnTo>
                  <a:lnTo>
                    <a:pt x="65" y="536"/>
                  </a:lnTo>
                  <a:lnTo>
                    <a:pt x="82" y="512"/>
                  </a:lnTo>
                  <a:lnTo>
                    <a:pt x="101" y="490"/>
                  </a:lnTo>
                  <a:lnTo>
                    <a:pt x="122" y="470"/>
                  </a:lnTo>
                  <a:lnTo>
                    <a:pt x="143" y="454"/>
                  </a:lnTo>
                  <a:lnTo>
                    <a:pt x="188" y="420"/>
                  </a:lnTo>
                  <a:lnTo>
                    <a:pt x="211" y="398"/>
                  </a:lnTo>
                  <a:lnTo>
                    <a:pt x="228" y="377"/>
                  </a:lnTo>
                  <a:lnTo>
                    <a:pt x="246" y="343"/>
                  </a:lnTo>
                  <a:lnTo>
                    <a:pt x="256" y="316"/>
                  </a:lnTo>
                  <a:lnTo>
                    <a:pt x="265" y="289"/>
                  </a:lnTo>
                  <a:lnTo>
                    <a:pt x="268" y="263"/>
                  </a:lnTo>
                  <a:lnTo>
                    <a:pt x="269" y="238"/>
                  </a:lnTo>
                  <a:lnTo>
                    <a:pt x="268" y="216"/>
                  </a:lnTo>
                  <a:lnTo>
                    <a:pt x="262" y="186"/>
                  </a:lnTo>
                  <a:lnTo>
                    <a:pt x="252" y="158"/>
                  </a:lnTo>
                  <a:lnTo>
                    <a:pt x="240" y="133"/>
                  </a:lnTo>
                  <a:lnTo>
                    <a:pt x="224" y="106"/>
                  </a:lnTo>
                  <a:lnTo>
                    <a:pt x="200" y="79"/>
                  </a:lnTo>
                  <a:lnTo>
                    <a:pt x="182" y="60"/>
                  </a:lnTo>
                  <a:lnTo>
                    <a:pt x="163" y="45"/>
                  </a:lnTo>
                  <a:lnTo>
                    <a:pt x="143" y="34"/>
                  </a:lnTo>
                  <a:lnTo>
                    <a:pt x="123" y="25"/>
                  </a:lnTo>
                  <a:lnTo>
                    <a:pt x="101" y="18"/>
                  </a:lnTo>
                  <a:lnTo>
                    <a:pt x="78" y="15"/>
                  </a:lnTo>
                  <a:lnTo>
                    <a:pt x="63" y="14"/>
                  </a:lnTo>
                  <a:lnTo>
                    <a:pt x="44" y="13"/>
                  </a:lnTo>
                  <a:lnTo>
                    <a:pt x="227" y="13"/>
                  </a:lnTo>
                  <a:lnTo>
                    <a:pt x="235" y="15"/>
                  </a:lnTo>
                  <a:lnTo>
                    <a:pt x="266" y="24"/>
                  </a:lnTo>
                  <a:lnTo>
                    <a:pt x="296" y="36"/>
                  </a:lnTo>
                  <a:lnTo>
                    <a:pt x="320" y="47"/>
                  </a:lnTo>
                  <a:lnTo>
                    <a:pt x="346" y="61"/>
                  </a:lnTo>
                  <a:lnTo>
                    <a:pt x="374" y="77"/>
                  </a:lnTo>
                  <a:lnTo>
                    <a:pt x="394" y="93"/>
                  </a:lnTo>
                  <a:lnTo>
                    <a:pt x="413" y="109"/>
                  </a:lnTo>
                  <a:lnTo>
                    <a:pt x="434" y="128"/>
                  </a:lnTo>
                  <a:lnTo>
                    <a:pt x="452" y="146"/>
                  </a:lnTo>
                  <a:lnTo>
                    <a:pt x="467" y="164"/>
                  </a:lnTo>
                  <a:lnTo>
                    <a:pt x="483" y="184"/>
                  </a:lnTo>
                  <a:lnTo>
                    <a:pt x="497" y="204"/>
                  </a:lnTo>
                  <a:lnTo>
                    <a:pt x="512" y="226"/>
                  </a:lnTo>
                  <a:lnTo>
                    <a:pt x="523" y="248"/>
                  </a:lnTo>
                  <a:lnTo>
                    <a:pt x="534" y="272"/>
                  </a:lnTo>
                  <a:lnTo>
                    <a:pt x="544" y="296"/>
                  </a:lnTo>
                  <a:lnTo>
                    <a:pt x="553" y="323"/>
                  </a:lnTo>
                  <a:lnTo>
                    <a:pt x="560" y="349"/>
                  </a:lnTo>
                  <a:lnTo>
                    <a:pt x="565" y="375"/>
                  </a:lnTo>
                  <a:lnTo>
                    <a:pt x="569" y="405"/>
                  </a:lnTo>
                  <a:lnTo>
                    <a:pt x="571" y="430"/>
                  </a:lnTo>
                  <a:lnTo>
                    <a:pt x="572" y="455"/>
                  </a:lnTo>
                  <a:lnTo>
                    <a:pt x="571" y="481"/>
                  </a:lnTo>
                  <a:lnTo>
                    <a:pt x="567" y="511"/>
                  </a:lnTo>
                  <a:lnTo>
                    <a:pt x="563" y="543"/>
                  </a:lnTo>
                  <a:lnTo>
                    <a:pt x="556" y="569"/>
                  </a:lnTo>
                  <a:lnTo>
                    <a:pt x="549" y="596"/>
                  </a:lnTo>
                  <a:lnTo>
                    <a:pt x="540" y="618"/>
                  </a:lnTo>
                  <a:lnTo>
                    <a:pt x="529" y="641"/>
                  </a:lnTo>
                  <a:lnTo>
                    <a:pt x="519" y="663"/>
                  </a:lnTo>
                  <a:lnTo>
                    <a:pt x="505" y="688"/>
                  </a:lnTo>
                  <a:lnTo>
                    <a:pt x="489" y="713"/>
                  </a:lnTo>
                  <a:lnTo>
                    <a:pt x="472" y="733"/>
                  </a:lnTo>
                  <a:lnTo>
                    <a:pt x="457" y="753"/>
                  </a:lnTo>
                  <a:lnTo>
                    <a:pt x="439" y="772"/>
                  </a:lnTo>
                  <a:lnTo>
                    <a:pt x="421" y="790"/>
                  </a:lnTo>
                  <a:lnTo>
                    <a:pt x="405" y="803"/>
                  </a:lnTo>
                  <a:lnTo>
                    <a:pt x="385" y="819"/>
                  </a:lnTo>
                  <a:lnTo>
                    <a:pt x="364" y="832"/>
                  </a:lnTo>
                  <a:lnTo>
                    <a:pt x="346" y="843"/>
                  </a:lnTo>
                  <a:lnTo>
                    <a:pt x="329" y="851"/>
                  </a:lnTo>
                  <a:lnTo>
                    <a:pt x="312" y="858"/>
                  </a:lnTo>
                  <a:lnTo>
                    <a:pt x="295" y="863"/>
                  </a:lnTo>
                  <a:lnTo>
                    <a:pt x="270" y="869"/>
                  </a:lnTo>
                  <a:lnTo>
                    <a:pt x="251" y="872"/>
                  </a:lnTo>
                  <a:lnTo>
                    <a:pt x="232" y="872"/>
                  </a:lnTo>
                  <a:lnTo>
                    <a:pt x="214" y="872"/>
                  </a:lnTo>
                  <a:lnTo>
                    <a:pt x="189" y="868"/>
                  </a:lnTo>
                  <a:lnTo>
                    <a:pt x="166" y="862"/>
                  </a:lnTo>
                  <a:lnTo>
                    <a:pt x="145" y="854"/>
                  </a:lnTo>
                  <a:lnTo>
                    <a:pt x="128" y="844"/>
                  </a:lnTo>
                  <a:lnTo>
                    <a:pt x="108" y="832"/>
                  </a:lnTo>
                  <a:lnTo>
                    <a:pt x="93" y="819"/>
                  </a:lnTo>
                  <a:lnTo>
                    <a:pt x="76" y="804"/>
                  </a:lnTo>
                  <a:lnTo>
                    <a:pt x="63" y="786"/>
                  </a:lnTo>
                  <a:lnTo>
                    <a:pt x="50" y="767"/>
                  </a:lnTo>
                  <a:lnTo>
                    <a:pt x="40" y="747"/>
                  </a:lnTo>
                  <a:lnTo>
                    <a:pt x="32" y="724"/>
                  </a:lnTo>
                  <a:lnTo>
                    <a:pt x="26" y="701"/>
                  </a:lnTo>
                  <a:lnTo>
                    <a:pt x="23" y="677"/>
                  </a:lnTo>
                  <a:lnTo>
                    <a:pt x="22" y="652"/>
                  </a:lnTo>
                  <a:lnTo>
                    <a:pt x="26" y="624"/>
                  </a:lnTo>
                  <a:lnTo>
                    <a:pt x="31" y="600"/>
                  </a:lnTo>
                  <a:moveTo>
                    <a:pt x="110" y="0"/>
                  </a:moveTo>
                  <a:lnTo>
                    <a:pt x="133" y="0"/>
                  </a:lnTo>
                  <a:lnTo>
                    <a:pt x="157" y="1"/>
                  </a:lnTo>
                  <a:lnTo>
                    <a:pt x="183" y="4"/>
                  </a:lnTo>
                  <a:lnTo>
                    <a:pt x="207" y="8"/>
                  </a:lnTo>
                  <a:lnTo>
                    <a:pt x="227" y="13"/>
                  </a:lnTo>
                  <a:lnTo>
                    <a:pt x="44" y="13"/>
                  </a:lnTo>
                  <a:lnTo>
                    <a:pt x="0" y="17"/>
                  </a:lnTo>
                  <a:lnTo>
                    <a:pt x="32" y="9"/>
                  </a:lnTo>
                  <a:lnTo>
                    <a:pt x="57" y="5"/>
                  </a:lnTo>
                  <a:lnTo>
                    <a:pt x="83" y="1"/>
                  </a:lnTo>
                  <a:lnTo>
                    <a:pt x="110" y="0"/>
                  </a:lnTo>
                </a:path>
              </a:pathLst>
            </a:custGeom>
            <a:grpFill/>
            <a:ln w="57150">
              <a:solidFill>
                <a:schemeClr val="tx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7658EEF-274D-C0DF-F0FB-18D12B556B18}"/>
              </a:ext>
            </a:extLst>
          </p:cNvPr>
          <p:cNvSpPr txBox="1"/>
          <p:nvPr/>
        </p:nvSpPr>
        <p:spPr>
          <a:xfrm>
            <a:off x="350729" y="1227551"/>
            <a:ext cx="4283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Acumin Pro" panose="020B0504020202020204" pitchFamily="34" charset="0"/>
              </a:rPr>
              <a:t>Person-focused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1AA79F-DBBB-D24B-2D40-B87414567C14}"/>
              </a:ext>
            </a:extLst>
          </p:cNvPr>
          <p:cNvSpPr txBox="1"/>
          <p:nvPr/>
        </p:nvSpPr>
        <p:spPr>
          <a:xfrm>
            <a:off x="350729" y="5020254"/>
            <a:ext cx="88527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Communication is a vehicle for building personal relationships. Also, one can choose to respond to criticism by making personal attacks on another, or one can avoid addressing conflict to maintain a relationship.</a:t>
            </a:r>
            <a:endParaRPr lang="en-US" dirty="0">
              <a:latin typeface="Acumin Pro" panose="020B0504020202020204" pitchFamily="34" charset="0"/>
            </a:endParaRPr>
          </a:p>
        </p:txBody>
      </p:sp>
      <p:pic>
        <p:nvPicPr>
          <p:cNvPr id="2" name="Picture 1" descr="Logo&#10;&#10;Description automatically generated with low confidence">
            <a:extLst>
              <a:ext uri="{FF2B5EF4-FFF2-40B4-BE49-F238E27FC236}">
                <a16:creationId xmlns:a16="http://schemas.microsoft.com/office/drawing/2014/main" id="{8C2B4F1D-84CC-735B-D7AB-F2B6C728DCF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796" y="184798"/>
            <a:ext cx="722813" cy="581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5786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69" y="0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284575" y="187363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r>
                <a:rPr lang="en-US" sz="3200" cap="all" dirty="0">
                  <a:solidFill>
                    <a:schemeClr val="bg1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Raise negotiation activity</a:t>
              </a:r>
            </a:p>
          </p:txBody>
        </p:sp>
      </p:grp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9780F927-3219-3B99-2B6C-DC01D7C5CC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sp>
        <p:nvSpPr>
          <p:cNvPr id="3" name="Arrow: Down 2">
            <a:extLst>
              <a:ext uri="{FF2B5EF4-FFF2-40B4-BE49-F238E27FC236}">
                <a16:creationId xmlns:a16="http://schemas.microsoft.com/office/drawing/2014/main" id="{C3406FE2-617C-3D37-B624-D993D8E2905C}"/>
              </a:ext>
            </a:extLst>
          </p:cNvPr>
          <p:cNvSpPr/>
          <p:nvPr/>
        </p:nvSpPr>
        <p:spPr>
          <a:xfrm rot="19895864">
            <a:off x="5142919" y="1358610"/>
            <a:ext cx="1120263" cy="1991638"/>
          </a:xfrm>
          <a:prstGeom prst="downArrow">
            <a:avLst/>
          </a:prstGeom>
          <a:solidFill>
            <a:srgbClr val="87A6D3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EBA066F5-CBC4-24E5-3529-3EE1B4274F77}"/>
              </a:ext>
            </a:extLst>
          </p:cNvPr>
          <p:cNvSpPr/>
          <p:nvPr/>
        </p:nvSpPr>
        <p:spPr>
          <a:xfrm rot="3768960">
            <a:off x="6677589" y="1808773"/>
            <a:ext cx="1120263" cy="1991638"/>
          </a:xfrm>
          <a:prstGeom prst="downArrow">
            <a:avLst/>
          </a:prstGeom>
          <a:solidFill>
            <a:srgbClr val="87A6D3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B26B284A-2249-E630-B5C4-F8EA14E733E8}"/>
              </a:ext>
            </a:extLst>
          </p:cNvPr>
          <p:cNvSpPr/>
          <p:nvPr/>
        </p:nvSpPr>
        <p:spPr>
          <a:xfrm rot="9050850">
            <a:off x="6184362" y="3302336"/>
            <a:ext cx="1120263" cy="1991638"/>
          </a:xfrm>
          <a:prstGeom prst="downArrow">
            <a:avLst/>
          </a:prstGeom>
          <a:solidFill>
            <a:srgbClr val="87A6D3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876BD0FD-9A21-4B2D-E06A-2C258213514C}"/>
              </a:ext>
            </a:extLst>
          </p:cNvPr>
          <p:cNvSpPr/>
          <p:nvPr/>
        </p:nvSpPr>
        <p:spPr>
          <a:xfrm rot="14659451">
            <a:off x="4656053" y="2864237"/>
            <a:ext cx="1120263" cy="1991638"/>
          </a:xfrm>
          <a:prstGeom prst="downArrow">
            <a:avLst/>
          </a:prstGeom>
          <a:solidFill>
            <a:srgbClr val="87A6D3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87E8E0-98BB-2108-D7C5-A58CF21D5B06}"/>
              </a:ext>
            </a:extLst>
          </p:cNvPr>
          <p:cNvSpPr txBox="1"/>
          <p:nvPr/>
        </p:nvSpPr>
        <p:spPr>
          <a:xfrm>
            <a:off x="350729" y="1227551"/>
            <a:ext cx="3444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Acumin Pro" panose="020B0504020202020204" pitchFamily="34" charset="0"/>
              </a:rPr>
              <a:t>Idea-focused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4A31C8-89A2-447A-CDA4-332975CC4E0A}"/>
              </a:ext>
            </a:extLst>
          </p:cNvPr>
          <p:cNvSpPr txBox="1"/>
          <p:nvPr/>
        </p:nvSpPr>
        <p:spPr>
          <a:xfrm>
            <a:off x="306887" y="5440690"/>
            <a:ext cx="8768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Communication is focused on the ideas presented. A great lively debate between friends, family, or coworkers is satisfying and does not negatively impact relationships.</a:t>
            </a:r>
            <a:endParaRPr lang="en-US" dirty="0">
              <a:latin typeface="Acumin Pro" panose="020B0504020202020204" pitchFamily="34" charset="0"/>
            </a:endParaRPr>
          </a:p>
        </p:txBody>
      </p:sp>
      <p:pic>
        <p:nvPicPr>
          <p:cNvPr id="2" name="Picture 1" descr="Logo&#10;&#10;Description automatically generated with low confidence">
            <a:extLst>
              <a:ext uri="{FF2B5EF4-FFF2-40B4-BE49-F238E27FC236}">
                <a16:creationId xmlns:a16="http://schemas.microsoft.com/office/drawing/2014/main" id="{343B636A-DE36-608B-AC2D-33355E26A8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796" y="184798"/>
            <a:ext cx="722813" cy="581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5287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69" y="0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284575" y="187363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r>
                <a:rPr lang="en-US" sz="3200" cap="all" dirty="0">
                  <a:solidFill>
                    <a:schemeClr val="bg1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Raise negotiation activity</a:t>
              </a:r>
            </a:p>
          </p:txBody>
        </p:sp>
      </p:grp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9780F927-3219-3B99-2B6C-DC01D7C5CC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F87E8E0-98BB-2108-D7C5-A58CF21D5B06}"/>
              </a:ext>
            </a:extLst>
          </p:cNvPr>
          <p:cNvSpPr txBox="1"/>
          <p:nvPr/>
        </p:nvSpPr>
        <p:spPr>
          <a:xfrm>
            <a:off x="350729" y="1227551"/>
            <a:ext cx="3444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Acumin Pro" panose="020B0504020202020204" pitchFamily="34" charset="0"/>
              </a:rPr>
              <a:t>Role play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4A31C8-89A2-447A-CDA4-332975CC4E0A}"/>
              </a:ext>
            </a:extLst>
          </p:cNvPr>
          <p:cNvSpPr txBox="1"/>
          <p:nvPr/>
        </p:nvSpPr>
        <p:spPr>
          <a:xfrm>
            <a:off x="350728" y="2580144"/>
            <a:ext cx="11571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ffectLst/>
                <a:latin typeface="Acumin Pro" panose="020B0504020202020204" pitchFamily="34" charset="0"/>
                <a:ea typeface="Times New Roman" panose="02020603050405020304" pitchFamily="18" charset="0"/>
              </a:rPr>
              <a:t>You are meeting for your annual review. The supervisor offered a 1.5% raise and no bonus, but the employee was expecting a 5% raise and a possible bonus. You must use your assigned communication style to conduct a conversation.</a:t>
            </a:r>
            <a:endParaRPr lang="en-US" dirty="0">
              <a:latin typeface="Acumin Pro" panose="020B0504020202020204" pitchFamily="34" charset="0"/>
            </a:endParaRPr>
          </a:p>
        </p:txBody>
      </p:sp>
      <p:pic>
        <p:nvPicPr>
          <p:cNvPr id="2" name="Picture 1" descr="Logo&#10;&#10;Description automatically generated with low confidence">
            <a:extLst>
              <a:ext uri="{FF2B5EF4-FFF2-40B4-BE49-F238E27FC236}">
                <a16:creationId xmlns:a16="http://schemas.microsoft.com/office/drawing/2014/main" id="{343B636A-DE36-608B-AC2D-33355E26A8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796" y="184798"/>
            <a:ext cx="722813" cy="581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3689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4674</TotalTime>
  <Words>307</Words>
  <Application>Microsoft Office PowerPoint</Application>
  <PresentationFormat>Widescreen</PresentationFormat>
  <Paragraphs>27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Acumin Pro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Alexandra E</dc:creator>
  <cp:lastModifiedBy>Patton, Kelsey Elizabeth</cp:lastModifiedBy>
  <cp:revision>209</cp:revision>
  <dcterms:created xsi:type="dcterms:W3CDTF">2018-08-27T14:09:00Z</dcterms:created>
  <dcterms:modified xsi:type="dcterms:W3CDTF">2022-09-22T00:09:40Z</dcterms:modified>
</cp:coreProperties>
</file>